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4660"/>
  </p:normalViewPr>
  <p:slideViewPr>
    <p:cSldViewPr snapToGrid="0">
      <p:cViewPr>
        <p:scale>
          <a:sx n="81" d="100"/>
          <a:sy n="81" d="100"/>
        </p:scale>
        <p:origin x="-12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1/16/2017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41D2AC3-6A0B-4169-B1EA-E3AE8B351BDD}"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D4B9363-8B87-41B7-9F8E-64519CBB8F34}"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he-IL" smtClean="0"/>
              <a:t>לחץ כדי לערוך סגנון כותרת של תבנית בסיס</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AEF5746-5284-4951-9F37-7AE924EDBCB7}"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2398B29-7265-4A65-A2A4-6703C057B7C1}"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he-IL" smtClean="0"/>
              <a:t>לחץ כדי לערוך סגנון כותרת של תבנית בסיס</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28FBA082-94DF-4C4B-A041-6624924AB0A8}" type="datetimeFigureOut">
              <a:rPr lang="en-US" dirty="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he-IL" smtClean="0"/>
              <a:t>לחץ כדי לערוך סגנון כותרת של תבנית בסיס</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B27686C4-3AB5-4E0C-86CA-FB108C350AA9}" type="datetimeFigureOut">
              <a:rPr lang="en-US" dirty="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he-IL" smtClean="0"/>
              <a:t>לחץ כדי לערוך סגנון כותרת של תבנית בסיס</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he-IL" smtClean="0"/>
              <a:t>לחץ כדי לערוך סגנון כותרת של תבנית בסיס</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0F7F47CF-67C9-420C-80A5-E2069FF0C2DF}"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he-IL" smtClean="0"/>
              <a:t>לחץ כדי לערוך סגנון כותרת של תבנית בסיס</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2" name="Content Placeholder 3"/>
          <p:cNvSpPr>
            <a:spLocks noGrp="1"/>
          </p:cNvSpPr>
          <p:nvPr>
            <p:ph sz="quarter" idx="13"/>
          </p:nvPr>
        </p:nvSpPr>
        <p:spPr>
          <a:xfrm>
            <a:off x="685802" y="2861733"/>
            <a:ext cx="5088712" cy="2512852"/>
          </a:xfrm>
        </p:spPr>
        <p:txBody>
          <a:bodyPr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3" name="Content Placeholder 5"/>
          <p:cNvSpPr>
            <a:spLocks noGrp="1"/>
          </p:cNvSpPr>
          <p:nvPr>
            <p:ph sz="quarter" idx="14"/>
          </p:nvPr>
        </p:nvSpPr>
        <p:spPr>
          <a:xfrm>
            <a:off x="5993969" y="2861733"/>
            <a:ext cx="5088713" cy="2512852"/>
          </a:xfrm>
        </p:spPr>
        <p:txBody>
          <a:bodyPr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he-IL" smtClean="0"/>
              <a:t>לחץ כדי לערוך סגנון כותרת של תבנית בסיס</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0C3BFE2-83B7-4B0A-B9D3-AB28331082B3}"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2EF78E3-FDA3-4D28-AAA2-0B81F349A39D}"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1/16/2017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solidFill>
                  <a:srgbClr val="FF0000"/>
                </a:solidFill>
                <a:latin typeface="Goudy Stout" panose="0202090407030B020401" pitchFamily="18" charset="0"/>
                <a:ea typeface="Arial Unicode MS" panose="020B0604020202020204" pitchFamily="34" charset="-128"/>
                <a:cs typeface="Arial Unicode MS" panose="020B0604020202020204" pitchFamily="34" charset="-128"/>
              </a:rPr>
              <a:t>פרק כ"ג – ההתנגדות לחסידות </a:t>
            </a:r>
            <a:endParaRPr lang="he-IL" b="1" dirty="0">
              <a:solidFill>
                <a:srgbClr val="FF0000"/>
              </a:solidFill>
              <a:latin typeface="Goudy Stout" panose="0202090407030B020401" pitchFamily="18" charset="0"/>
              <a:ea typeface="Arial Unicode MS" panose="020B0604020202020204" pitchFamily="34" charset="-128"/>
              <a:cs typeface="Arial Unicode MS" panose="020B0604020202020204" pitchFamily="34" charset="-128"/>
            </a:endParaRPr>
          </a:p>
        </p:txBody>
      </p:sp>
      <p:sp>
        <p:nvSpPr>
          <p:cNvPr id="3" name="כותרת משנה 2"/>
          <p:cNvSpPr>
            <a:spLocks noGrp="1"/>
          </p:cNvSpPr>
          <p:nvPr>
            <p:ph type="subTitle" idx="1"/>
          </p:nvPr>
        </p:nvSpPr>
        <p:spPr/>
        <p:txBody>
          <a:bodyPr/>
          <a:lstStyle/>
          <a:p>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מגישה: רוני לוי</a:t>
            </a:r>
            <a:endParaRPr lang="he-IL"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0322">
            <a:off x="722612" y="2747322"/>
            <a:ext cx="1888106" cy="1464245"/>
          </a:xfrm>
          <a:prstGeom prst="rect">
            <a:avLst/>
          </a:prstGeom>
        </p:spPr>
      </p:pic>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1408">
            <a:off x="3092479" y="2679344"/>
            <a:ext cx="2867025" cy="1600200"/>
          </a:xfrm>
          <a:prstGeom prst="rect">
            <a:avLst/>
          </a:prstGeom>
        </p:spPr>
      </p:pic>
    </p:spTree>
    <p:extLst>
      <p:ext uri="{BB962C8B-B14F-4D97-AF65-F5344CB8AC3E}">
        <p14:creationId xmlns:p14="http://schemas.microsoft.com/office/powerpoint/2010/main" val="24869104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המאבק בתנועה החסידית </a:t>
            </a:r>
            <a:endParaRPr lang="he-IL"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מציין מיקום תוכן 2"/>
          <p:cNvSpPr>
            <a:spLocks noGrp="1"/>
          </p:cNvSpPr>
          <p:nvPr>
            <p:ph sz="quarter" idx="13"/>
          </p:nvPr>
        </p:nvSpPr>
        <p:spPr>
          <a:xfrm>
            <a:off x="1117121" y="1407788"/>
            <a:ext cx="10394707" cy="3311189"/>
          </a:xfrm>
        </p:spPr>
        <p:txBody>
          <a:bodyPr>
            <a:normAutofit/>
          </a:bodyPr>
          <a:lstStyle/>
          <a:p>
            <a:r>
              <a:rPr lang="he-IL" sz="2400" b="1"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הגר"א</a:t>
            </a:r>
            <a:r>
              <a:rPr lang="he-IL" sz="2400" b="1"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ראה בחבורות החסידים סכנה לעם ישראל ולתורתו, והוא החליט להילחם בחסידים מלחמת </a:t>
            </a:r>
            <a:r>
              <a:rPr lang="he-IL" sz="2400" b="1"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חרמה</a:t>
            </a:r>
            <a:r>
              <a:rPr lang="he-IL" sz="2400" b="1"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כדי לעצור את התפשטות ה"נגע" הזה. הוא סירב להיפגש עם מנהיגי החסידים שרצו להסביר לו שהחסידות היא לא סוטה והיא בכלל לא חורגת מגדר ההלכה. </a:t>
            </a:r>
          </a:p>
          <a:p>
            <a:pPr marL="0" indent="0">
              <a:buNone/>
            </a:pPr>
            <a:endParaRPr lang="he-IL" sz="2400" b="1"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474" y="3354810"/>
            <a:ext cx="1524000" cy="2086155"/>
          </a:xfrm>
          <a:prstGeom prst="rect">
            <a:avLst/>
          </a:prstGeom>
        </p:spPr>
      </p:pic>
    </p:spTree>
    <p:extLst>
      <p:ext uri="{BB962C8B-B14F-4D97-AF65-F5344CB8AC3E}">
        <p14:creationId xmlns:p14="http://schemas.microsoft.com/office/powerpoint/2010/main" val="2122916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336" y="388188"/>
            <a:ext cx="8928339" cy="3046988"/>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בתמיכתו ובחתימתו של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הגר"א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הוכרז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בווילנא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חרם על החסידים בשנת 1772.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בעקבות החרם נרדפו חסידים, מנהיגיהם הולקו ופטרו ממשרותיהם,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מנייניהם</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פוזרו וכתביהם הוחרמו ונשרפו.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בעקבות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ווילנא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הלכו כמה וכמה קהילות נוספות בליטא, ברוסיה הלבנה ובגליציה.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כולם הסתמכו על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הגר"א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שנחשב לאחד מעמודי התווך של היהדות האשכנזית.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56" y="3044495"/>
            <a:ext cx="1914525" cy="2390775"/>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044" y="3597382"/>
            <a:ext cx="2349261" cy="1761946"/>
          </a:xfrm>
          <a:prstGeom prst="rect">
            <a:avLst/>
          </a:prstGeom>
        </p:spPr>
      </p:pic>
    </p:spTree>
    <p:extLst>
      <p:ext uri="{BB962C8B-B14F-4D97-AF65-F5344CB8AC3E}">
        <p14:creationId xmlns:p14="http://schemas.microsoft.com/office/powerpoint/2010/main" val="15754069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41" y="1147313"/>
            <a:ext cx="10127412" cy="830997"/>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החרם פעל את פעולתו: התפשטות התנועה נעצרה, וחסידים רבים נאלצו להסתתר.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אך עד מהרה התאוששו החסידים והחלו להשיב מלחמה.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513" y="2357437"/>
            <a:ext cx="2896050" cy="2896050"/>
          </a:xfrm>
          <a:prstGeom prst="rect">
            <a:avLst/>
          </a:prstGeom>
        </p:spPr>
      </p:pic>
    </p:spTree>
    <p:extLst>
      <p:ext uri="{BB962C8B-B14F-4D97-AF65-F5344CB8AC3E}">
        <p14:creationId xmlns:p14="http://schemas.microsoft.com/office/powerpoint/2010/main" val="4091663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442" y="793631"/>
            <a:ext cx="10696754" cy="2308324"/>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בשנת 1780 פרסמו החסידים את הספר </a:t>
            </a:r>
            <a:r>
              <a:rPr lang="he-IL" sz="2400" b="1"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"תולדות יעקוב יוסף" </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מאת ר' יעקוב יוסף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מפולנאה</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הספר כלל התקפה חריפה נגד ראשי הקהל והרבנים ועודד את חידוש פעילות החסידים.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החרם חודש, והמתנגדים הסתערו בכל כוחם "</a:t>
            </a:r>
            <a:r>
              <a:rPr lang="he-IL" sz="2400" b="1"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לכלות קוצים מן הכרם</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ה"קוצים" הייתה בעצם תנועת החסידות,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וה"כרם</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הוא עמ"י. </a:t>
            </a:r>
          </a:p>
          <a:p>
            <a:pPr algn="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519" y="2943585"/>
            <a:ext cx="1752600" cy="2609850"/>
          </a:xfrm>
          <a:prstGeom prst="rect">
            <a:avLst/>
          </a:prstGeom>
        </p:spPr>
      </p:pic>
    </p:spTree>
    <p:extLst>
      <p:ext uri="{BB962C8B-B14F-4D97-AF65-F5344CB8AC3E}">
        <p14:creationId xmlns:p14="http://schemas.microsoft.com/office/powerpoint/2010/main" val="17549700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661" y="448573"/>
            <a:ext cx="10437962" cy="1569660"/>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היו קהילות שהרחיקו לכת ותיקנו תקנות מחמירות ומיוחדות. למשל, קהילת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זעלווע</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קבעה "שלא יהיה להם [לחסידים] שום מניין בית תפילה, ושלא יתנו להם לינת לילה, ואסרו שחיטתם, ולעשות משא ומתן עמהם ולהתחתן עמהם ולעסוק בקבורתם"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(שבר פושעים, סימן 52)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835" y="2458179"/>
            <a:ext cx="2941967" cy="2941967"/>
          </a:xfrm>
          <a:prstGeom prst="rect">
            <a:avLst/>
          </a:prstGeom>
        </p:spPr>
      </p:pic>
    </p:spTree>
    <p:extLst>
      <p:ext uri="{BB962C8B-B14F-4D97-AF65-F5344CB8AC3E}">
        <p14:creationId xmlns:p14="http://schemas.microsoft.com/office/powerpoint/2010/main" val="343184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751" y="560717"/>
            <a:ext cx="10334445" cy="1200329"/>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החסידים לא נכנעו והמשיכו להפיץ את תורתם אפילו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בווילנא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הם ניסו להוכיח למתנגדים כי אין באמונה שלהם שום סטייה מהמסורת ומטרתם אינה להרחיק יהודים מהיהדות, אלא לקרבם לתורה ולקב"ה.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414" y="2272160"/>
            <a:ext cx="3551118" cy="2659911"/>
          </a:xfrm>
          <a:prstGeom prst="rect">
            <a:avLst/>
          </a:prstGeom>
        </p:spPr>
      </p:pic>
    </p:spTree>
    <p:extLst>
      <p:ext uri="{BB962C8B-B14F-4D97-AF65-F5344CB8AC3E}">
        <p14:creationId xmlns:p14="http://schemas.microsoft.com/office/powerpoint/2010/main" val="37791818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924" y="431320"/>
            <a:ext cx="10834777" cy="2308324"/>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המאבק בין המתנגדים לחסידים הגיע לשיאו עם מות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הגר"א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הגאון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מווילנא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נפטר בחול המועד סוכות בשנת 1797, ואבל כבד ירד על יהודי ליטא. המתנגדים התאבלו על מות רבם הגדול בזמן ששכניהם החסידים לא השביתו את שמחת החג וחגגו בשירה ובריקודים את "שמחת בית השואבה".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המתנגדים פירשו מעשה זה כשמחה לאיד ופתחו בגל רדיפות חדש.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הם רדפו כל מי שנחשד בהשתייכות לחסידות ועשו מאמצים לפגוע במעמדו ובפרנסתו.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083" y="2892725"/>
            <a:ext cx="1897811" cy="2372263"/>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713" y="3107935"/>
            <a:ext cx="2133600" cy="2143125"/>
          </a:xfrm>
          <a:prstGeom prst="rect">
            <a:avLst/>
          </a:prstGeom>
        </p:spPr>
      </p:pic>
    </p:spTree>
    <p:extLst>
      <p:ext uri="{BB962C8B-B14F-4D97-AF65-F5344CB8AC3E}">
        <p14:creationId xmlns:p14="http://schemas.microsoft.com/office/powerpoint/2010/main" val="15286448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02" y="465826"/>
            <a:ext cx="11007305" cy="2308324"/>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בשלב זה לא הסתפקו המתנגדים רק במאבק בתוך הקהילות, אלא ביקשו מהשלטונות הרוסיים להתערב במלחמותיהם.</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המתנגדים העלילו על ר' שניאור זלמן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מלאדי</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מנהיג חסידי רוסיה הלבנה, שהוא שולח כספים לארץ האויב.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ר' שניאור נאסר פעמיים, ב-1798 וב-1800. הוא שוחרר מהכלא לאחר שהשלטונות הבינו שלא מדובר בבגידה ובעברה נגד השלטונות, אלא בסכסוך פנימי בין היהודים לבין עצמם.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654" y="3128782"/>
            <a:ext cx="2209800" cy="2066925"/>
          </a:xfrm>
          <a:prstGeom prst="rect">
            <a:avLst/>
          </a:prstGeom>
        </p:spPr>
      </p:pic>
    </p:spTree>
    <p:extLst>
      <p:ext uri="{BB962C8B-B14F-4D97-AF65-F5344CB8AC3E}">
        <p14:creationId xmlns:p14="http://schemas.microsoft.com/office/powerpoint/2010/main" val="4214950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562" y="577970"/>
            <a:ext cx="10187797" cy="2308324"/>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החסידים לא נשארו חייבים. הם סיפרו לשלטונות שמנהיגי הקהילה מעלימים חלק מהכספי המס שגבו לטובת השליטים.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הם גם התלוננו בפני השלטונות שמנהיגי הקהילה פוגעים באחיהם החפים מפשע, על לא עוול בכפם. בהתערבות השלטונות קיבלו החסידים הכרה בזכותם לקיים מניין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בווילנא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בשנת 1799. בהמשך לצו זה הרשו השלטונות לחסידים לבנות בתי כנסת נפרדים ואסרו למנהיגי הקהילות להטיל עליהם חרם עוד פעם.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62" y="3130759"/>
            <a:ext cx="1714500" cy="17145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110" y="3142470"/>
            <a:ext cx="2274048" cy="1702790"/>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155" y="3200399"/>
            <a:ext cx="1993870" cy="1625525"/>
          </a:xfrm>
          <a:prstGeom prst="rect">
            <a:avLst/>
          </a:prstGeom>
        </p:spPr>
      </p:pic>
    </p:spTree>
    <p:extLst>
      <p:ext uri="{BB962C8B-B14F-4D97-AF65-F5344CB8AC3E}">
        <p14:creationId xmlns:p14="http://schemas.microsoft.com/office/powerpoint/2010/main" val="17946152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התמתנות ופיוס</a:t>
            </a:r>
            <a:endParaRPr lang="he-IL"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מציין מיקום תוכן 2"/>
          <p:cNvSpPr>
            <a:spLocks noGrp="1"/>
          </p:cNvSpPr>
          <p:nvPr>
            <p:ph sz="quarter" idx="13"/>
          </p:nvPr>
        </p:nvSpPr>
        <p:spPr>
          <a:xfrm>
            <a:off x="590910" y="1985758"/>
            <a:ext cx="10394707" cy="3311189"/>
          </a:xfrm>
        </p:spPr>
        <p:txBody>
          <a:bodyPr>
            <a:normAutofit lnSpcReduction="10000"/>
          </a:bodyPr>
          <a:lstStyle/>
          <a:p>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לאחר מותו של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הגר"א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התמתנה מלחמת המתנגדים והחסידים. גם השינוי בעמדת השלטונות כלפי היהודים הרגיע את המלחמה ביניהם. בניגוד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לגר"א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שסירב לדבר עם החסידים, מנהיגי המתנגדים התקופה זו הסכימו לשמוע את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דיבריהם</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הם נוכחו לדעת שהחסידים לא עזבו את היהדות ולא הפכו לכת סוטה. מכאן ואילך נסללה הדרך לשלום. </a:t>
            </a:r>
          </a:p>
          <a:p>
            <a:pPr marL="0" indent="0">
              <a:buNone/>
            </a:pP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עם סיומה של מלחמת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החורמה</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בין המתנגדים לחסידים נותר רק ויכוח רעיוני על הדרך הרצויה לעבודה הבורא.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534" y="387762"/>
            <a:ext cx="1771650" cy="1524000"/>
          </a:xfrm>
          <a:prstGeom prst="rect">
            <a:avLst/>
          </a:prstGeom>
        </p:spPr>
      </p:pic>
    </p:spTree>
    <p:extLst>
      <p:ext uri="{BB962C8B-B14F-4D97-AF65-F5344CB8AC3E}">
        <p14:creationId xmlns:p14="http://schemas.microsoft.com/office/powerpoint/2010/main" val="25243869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2244" y="-58667"/>
            <a:ext cx="10396882" cy="1151965"/>
          </a:xfrm>
        </p:spPr>
        <p:txBody>
          <a:bodyPr/>
          <a:lstStyle/>
          <a:p>
            <a:pPr algn="r"/>
            <a:r>
              <a:rPr lang="he-IL"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סיבות ההתנגדות = </a:t>
            </a:r>
            <a:r>
              <a:rPr lang="he-IL" b="1" dirty="0" smtClean="0">
                <a:effectLst>
                  <a:outerShdw blurRad="38100" dist="38100" dir="2700000" algn="tl">
                    <a:srgbClr val="000000">
                      <a:alpha val="43137"/>
                    </a:srgbClr>
                  </a:outerShdw>
                </a:effectLst>
                <a:latin typeface="Goudy Stout" panose="0202090407030B020401" pitchFamily="18" charset="0"/>
              </a:rPr>
              <a:t> </a:t>
            </a:r>
            <a:endParaRPr lang="he-IL" b="1" dirty="0">
              <a:effectLst>
                <a:outerShdw blurRad="38100" dist="38100" dir="2700000" algn="tl">
                  <a:srgbClr val="000000">
                    <a:alpha val="43137"/>
                  </a:srgbClr>
                </a:outerShdw>
              </a:effectLst>
              <a:latin typeface="Goudy Stout" panose="0202090407030B020401" pitchFamily="18" charset="0"/>
            </a:endParaRPr>
          </a:p>
        </p:txBody>
      </p:sp>
      <p:sp>
        <p:nvSpPr>
          <p:cNvPr id="3" name="מציין מיקום תוכן 2"/>
          <p:cNvSpPr>
            <a:spLocks noGrp="1"/>
          </p:cNvSpPr>
          <p:nvPr>
            <p:ph sz="quarter" idx="13"/>
          </p:nvPr>
        </p:nvSpPr>
        <p:spPr>
          <a:xfrm>
            <a:off x="904285" y="1327095"/>
            <a:ext cx="10394707" cy="2056850"/>
          </a:xfrm>
        </p:spPr>
        <p:txBody>
          <a:bodyPr>
            <a:normAutofit fontScale="85000" lnSpcReduction="10000"/>
          </a:bodyPr>
          <a:lstStyle/>
          <a:p>
            <a:pPr marL="0" lvl="0" indent="0">
              <a:buClr>
                <a:srgbClr val="B80E0F"/>
              </a:buClr>
              <a:buNone/>
            </a:pPr>
            <a:r>
              <a:rPr lang="he-IL" sz="2800"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עם התפשטותה של החסידות ברחבי פולין החלה גם ההתנגדות לה. </a:t>
            </a:r>
          </a:p>
          <a:p>
            <a:pPr marL="0" lvl="0" indent="0">
              <a:buClr>
                <a:srgbClr val="B80E0F"/>
              </a:buClr>
              <a:buNone/>
            </a:pPr>
            <a:r>
              <a:rPr lang="he-IL" sz="2800"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בפולין חיו יהודים יראי שמיים שהזדעזעו מדרך החיים וממנהגיה של החסידות. הם התפלאו על ההתנהגות המוזרה של החסידים בשעת התפילה: צעקות 'אוי וי', 'ריבונו של עולם' ועוד קריאות שונות ביידיש, נענועי גוף וצעדים חפוזים מכותל לכותל. </a:t>
            </a:r>
          </a:p>
          <a:p>
            <a:pPr marL="0" indent="0">
              <a:buNone/>
            </a:pP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85" y="3238589"/>
            <a:ext cx="1600200" cy="2847975"/>
          </a:xfrm>
          <a:prstGeom prst="rect">
            <a:avLst/>
          </a:prstGeom>
        </p:spPr>
      </p:pic>
    </p:spTree>
    <p:extLst>
      <p:ext uri="{BB962C8B-B14F-4D97-AF65-F5344CB8AC3E}">
        <p14:creationId xmlns:p14="http://schemas.microsoft.com/office/powerpoint/2010/main" val="16962409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6133" y="-73324"/>
            <a:ext cx="10396882" cy="918714"/>
          </a:xfrm>
        </p:spPr>
        <p:txBody>
          <a:bodyPr/>
          <a:lstStyle/>
          <a:p>
            <a:pPr algn="r"/>
            <a:r>
              <a:rPr lang="he-IL"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ר' חיים </a:t>
            </a:r>
            <a:r>
              <a:rPr lang="he-IL"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מוולוזיין</a:t>
            </a:r>
            <a:endParaRPr lang="he-IL"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מציין מיקום תוכן 2"/>
          <p:cNvSpPr>
            <a:spLocks noGrp="1"/>
          </p:cNvSpPr>
          <p:nvPr>
            <p:ph sz="quarter" idx="13"/>
          </p:nvPr>
        </p:nvSpPr>
        <p:spPr>
          <a:xfrm>
            <a:off x="987726" y="655607"/>
            <a:ext cx="10394707" cy="5857336"/>
          </a:xfrm>
        </p:spPr>
        <p:txBody>
          <a:bodyPr>
            <a:normAutofit fontScale="92500" lnSpcReduction="10000"/>
          </a:bodyPr>
          <a:lstStyle/>
          <a:p>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ר' חיים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מוולוזין</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עמד בראש המתנגדים בתקופה שבה התחיל השלום. היה תלמיד מובהק של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הגר"א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a:t>
            </a:r>
          </a:p>
          <a:p>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ר' חיים לא רדף את החסידים, אך התנגד לדרכם. בספרו </a:t>
            </a:r>
            <a:r>
              <a:rPr lang="he-IL" sz="2400" b="1"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"נפש החיים" </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הדגיש רבי חיים את תפקידו המרכזי של לימוד התורה. הוא טען כי האדם יכול להגיע לדבקות באמצעות לימוד תורה יותר מאשר כל מעשה דתי אחר. חזר על דברי חז"ל,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השעולם</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קיים בזכות לימוד תורה, ובלי הלימוד "כרגע היו נחרבים העולמות". היה סבור שלעבודת ' יש מדרגות רבות, ולכל שלב, גם הנמוך ביותר, יש ערך. מי שיתמיד בלימודו בסופו של דבר יגיע למדרגה גבוהה יותר של "לימוד לשמה" ודבקות בה'. הערך החשוב שייחס ר' חיים ללימוד תורה בא לידי ביטוי בישיבה שלו. בישיבת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וולוזיין</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התנהלו הלימודים בכל שעות היממה כך שתמיד היה בישיבה תלמי שלומד תורה. לימוד בלתי פוס זה המחיש את הרעיון כי קיומו של עולם תלוי בלימוד תורה. מישיבת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וולוזיין</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ומישיבות רבות אחרות שהוקמו </a:t>
            </a: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בעיקבותיה</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יצאו גדולי תורה רבים שהשפיעו על הציבור. </a:t>
            </a:r>
          </a:p>
          <a:p>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הציבור ראה בראשי ותלמידי הישיבות דמויות הראויות לחיקוי לא רק בענייני הלכה, אלא גם בדעות, אמונות ואורח חיים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19201">
            <a:off x="178281" y="122926"/>
            <a:ext cx="1420483" cy="1065362"/>
          </a:xfrm>
          <a:prstGeom prst="rect">
            <a:avLst/>
          </a:prstGeom>
        </p:spPr>
      </p:pic>
    </p:spTree>
    <p:extLst>
      <p:ext uri="{BB962C8B-B14F-4D97-AF65-F5344CB8AC3E}">
        <p14:creationId xmlns:p14="http://schemas.microsoft.com/office/powerpoint/2010/main" val="2111804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5801" y="685800"/>
            <a:ext cx="10396882" cy="1118724"/>
          </a:xfrm>
        </p:spPr>
        <p:txBody>
          <a:bodyPr>
            <a:normAutofit/>
          </a:bodyPr>
          <a:lstStyle/>
          <a:p>
            <a:pPr algn="r"/>
            <a:r>
              <a:rPr lang="he-IL" sz="2400" dirty="0"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יהודים אלא נקראו "המתנגדים". </a:t>
            </a:r>
            <a:br>
              <a:rPr lang="he-IL" sz="2400" dirty="0"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he-IL" sz="2400" dirty="0"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הם טענו שהחסידים לא עשו בשכל כשהחליפו את נוסח התפילה, וגם שמרוב הקפדה על הדבקות והכוונה, הם מזלזלים בהלכה. </a:t>
            </a:r>
            <a:endParaRPr lang="he-IL" sz="2400"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457" y="2183110"/>
            <a:ext cx="4324615" cy="2921818"/>
          </a:xfrm>
          <a:prstGeom prst="rect">
            <a:avLst/>
          </a:prstGeom>
        </p:spPr>
      </p:pic>
    </p:spTree>
    <p:extLst>
      <p:ext uri="{BB962C8B-B14F-4D97-AF65-F5344CB8AC3E}">
        <p14:creationId xmlns:p14="http://schemas.microsoft.com/office/powerpoint/2010/main" val="12275799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1171323" y="-80994"/>
            <a:ext cx="10394707" cy="3311189"/>
          </a:xfrm>
        </p:spPr>
        <p:txBody>
          <a:bodyPr>
            <a:normAutofit/>
          </a:bodyPr>
          <a:lstStyle/>
          <a:p>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המתנגדים סברו ש"מתוך שלא לשמה בא לשמה", כלומר גם למצווה שבוצעה ללא כוונה, כמו להתפלל בלי לשים לב יותר מידי למילים, גם למצווה כזו יש ערך, בניגוד לחסידים, שטענו שאין ערך למצווה בלי כוונה.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323" y="2112393"/>
            <a:ext cx="3314161" cy="3346974"/>
          </a:xfrm>
          <a:prstGeom prst="rect">
            <a:avLst/>
          </a:prstGeom>
        </p:spPr>
      </p:pic>
    </p:spTree>
    <p:extLst>
      <p:ext uri="{BB962C8B-B14F-4D97-AF65-F5344CB8AC3E}">
        <p14:creationId xmlns:p14="http://schemas.microsoft.com/office/powerpoint/2010/main" val="8289915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774812" y="0"/>
            <a:ext cx="10394707" cy="3311189"/>
          </a:xfrm>
        </p:spPr>
        <p:txBody>
          <a:bodyPr>
            <a:normAutofit/>
          </a:bodyPr>
          <a:lstStyle/>
          <a:p>
            <a:pPr marL="0" indent="0">
              <a:buNone/>
            </a:pP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המתנגדים האשימו את החסידים שהם מפחיתים בערך לימוד תורה המקובל מדורי-דורות ומזלזלים בתלמידי חכמים. </a:t>
            </a:r>
          </a:p>
          <a:p>
            <a:pPr marL="0" indent="0">
              <a:buNone/>
            </a:pP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את העמדת הצדיק כמתווך, פירשו המתנגדים כעבודה זרה, ואת הסעודות המשותפות של החסידים, המלוות בשתיית יין, בשירים ובריקודים, הם ראו כביטול תורה ומושב לצים.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859" y="2588643"/>
            <a:ext cx="3726611" cy="2837372"/>
          </a:xfrm>
          <a:prstGeom prst="rect">
            <a:avLst/>
          </a:prstGeom>
        </p:spPr>
      </p:pic>
    </p:spTree>
    <p:extLst>
      <p:ext uri="{BB962C8B-B14F-4D97-AF65-F5344CB8AC3E}">
        <p14:creationId xmlns:p14="http://schemas.microsoft.com/office/powerpoint/2010/main" val="2027232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706" y="612475"/>
            <a:ext cx="10506973" cy="3046988"/>
          </a:xfrm>
          <a:prstGeom prst="rect">
            <a:avLst/>
          </a:prstGeom>
          <a:noFill/>
        </p:spPr>
        <p:txBody>
          <a:bodyPr wrap="square" rtlCol="1">
            <a:spAutoFit/>
          </a:bodyPr>
          <a:lstStyle/>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מתנגדי החסידות חששו שהקמת מניינים נפרדים והתלכדות החסידים סביב חצר הצדיק יביאו להתמוטטות הקהילה.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הם פחדו ששינוי נוסח התפילה וקיום שחיטה נפרדת יביאו בסופו של דבר לפרישה מוחלטת של החסידים מן הציבור.</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הם חרדו מהאפשרות שכמו שקרה בתקופת שבתי צבי, גם הפעם יתנתק איבר מגוף הציבור היהודי.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לכן המתנגדים התייחסו אל החסידים בחומרה רבה ושאפו לעקור מן השורש את תנועתם.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06" y="3381555"/>
            <a:ext cx="3390540" cy="2113472"/>
          </a:xfrm>
          <a:prstGeom prst="rect">
            <a:avLst/>
          </a:prstGeom>
        </p:spPr>
      </p:pic>
    </p:spTree>
    <p:extLst>
      <p:ext uri="{BB962C8B-B14F-4D97-AF65-F5344CB8AC3E}">
        <p14:creationId xmlns:p14="http://schemas.microsoft.com/office/powerpoint/2010/main" val="258493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46518" y="1"/>
            <a:ext cx="10396882" cy="923026"/>
          </a:xfrm>
        </p:spPr>
        <p:txBody>
          <a:bodyPr/>
          <a:lstStyle/>
          <a:p>
            <a:pPr algn="r"/>
            <a:r>
              <a:rPr lang="he-IL"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הגאון </a:t>
            </a:r>
            <a:r>
              <a:rPr lang="he-IL"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מווילנא</a:t>
            </a:r>
            <a:endParaRPr lang="he-IL"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מציין מיקום תוכן 2"/>
          <p:cNvSpPr>
            <a:spLocks noGrp="1"/>
          </p:cNvSpPr>
          <p:nvPr>
            <p:ph sz="quarter" idx="13"/>
          </p:nvPr>
        </p:nvSpPr>
        <p:spPr>
          <a:xfrm>
            <a:off x="1248693" y="461514"/>
            <a:ext cx="10394707" cy="3398808"/>
          </a:xfrm>
        </p:spPr>
        <p:txBody>
          <a:bodyPr>
            <a:normAutofit/>
          </a:bodyPr>
          <a:lstStyle/>
          <a:p>
            <a:pPr marL="0" indent="0">
              <a:buNone/>
            </a:pPr>
            <a:r>
              <a:rPr lang="he-IL" sz="2400" dirty="0" smtClean="0">
                <a:solidFill>
                  <a:schemeClr val="accent6"/>
                </a:solidFill>
              </a:rPr>
              <a:t>ראש המתנגדים היה למעשה הגאון </a:t>
            </a:r>
            <a:r>
              <a:rPr lang="he-IL" sz="2400" dirty="0" err="1" smtClean="0">
                <a:solidFill>
                  <a:schemeClr val="accent6"/>
                </a:solidFill>
              </a:rPr>
              <a:t>מווילנא</a:t>
            </a:r>
            <a:r>
              <a:rPr lang="he-IL" sz="2400" dirty="0" smtClean="0">
                <a:solidFill>
                  <a:schemeClr val="accent6"/>
                </a:solidFill>
              </a:rPr>
              <a:t>. הגאון רבי אליהו </a:t>
            </a:r>
            <a:r>
              <a:rPr lang="he-IL" sz="2400" dirty="0" err="1" smtClean="0">
                <a:solidFill>
                  <a:schemeClr val="accent6"/>
                </a:solidFill>
              </a:rPr>
              <a:t>מווילנא</a:t>
            </a:r>
            <a:r>
              <a:rPr lang="he-IL" sz="2400" dirty="0" smtClean="0">
                <a:solidFill>
                  <a:schemeClr val="accent6"/>
                </a:solidFill>
              </a:rPr>
              <a:t> (</a:t>
            </a:r>
            <a:r>
              <a:rPr lang="he-IL" sz="2400" dirty="0" err="1" smtClean="0">
                <a:solidFill>
                  <a:schemeClr val="accent6"/>
                </a:solidFill>
              </a:rPr>
              <a:t>הגר"א</a:t>
            </a:r>
            <a:r>
              <a:rPr lang="he-IL" sz="2400" dirty="0" smtClean="0">
                <a:solidFill>
                  <a:schemeClr val="accent6"/>
                </a:solidFill>
              </a:rPr>
              <a:t>) נולד בשנת 1720 ונפטר בשנת 1797. </a:t>
            </a:r>
          </a:p>
          <a:p>
            <a:pPr marL="0" indent="0">
              <a:buNone/>
            </a:pPr>
            <a:r>
              <a:rPr lang="he-IL" sz="2400" dirty="0" smtClean="0">
                <a:solidFill>
                  <a:schemeClr val="accent6"/>
                </a:solidFill>
              </a:rPr>
              <a:t>שמו של </a:t>
            </a:r>
            <a:r>
              <a:rPr lang="he-IL" sz="2400" dirty="0" err="1" smtClean="0">
                <a:solidFill>
                  <a:schemeClr val="accent6"/>
                </a:solidFill>
              </a:rPr>
              <a:t>הגר"א</a:t>
            </a:r>
            <a:r>
              <a:rPr lang="he-IL" sz="2400" dirty="0" smtClean="0">
                <a:solidFill>
                  <a:schemeClr val="accent6"/>
                </a:solidFill>
              </a:rPr>
              <a:t> היה מוכר וידוע בכל תפוצות ישראל כלמדן מופלג וכבעל כישרונות יוצאי דופן.</a:t>
            </a:r>
          </a:p>
          <a:p>
            <a:pPr marL="0" indent="0">
              <a:buNone/>
            </a:pPr>
            <a:r>
              <a:rPr lang="he-IL" sz="2400" dirty="0" err="1" smtClean="0">
                <a:solidFill>
                  <a:schemeClr val="accent6"/>
                </a:solidFill>
              </a:rPr>
              <a:t>הגר"א</a:t>
            </a:r>
            <a:r>
              <a:rPr lang="he-IL" sz="2400" dirty="0" smtClean="0">
                <a:solidFill>
                  <a:schemeClr val="accent6"/>
                </a:solidFill>
              </a:rPr>
              <a:t> היה אחד שהסתפק במועט. הוא לא שימש ברבנות ולא נשא במשרה ציבורית אחרת. הוא הסכים לקבל רק קצבה אחת קטנה כדי שיוכל להקדיש את כל זמנו לתורה. </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26" y="3564866"/>
            <a:ext cx="1457325" cy="2057400"/>
          </a:xfrm>
          <a:prstGeom prst="rect">
            <a:avLst/>
          </a:prstGeom>
        </p:spPr>
      </p:pic>
    </p:spTree>
    <p:extLst>
      <p:ext uri="{BB962C8B-B14F-4D97-AF65-F5344CB8AC3E}">
        <p14:creationId xmlns:p14="http://schemas.microsoft.com/office/powerpoint/2010/main" val="11259087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5613" y="258793"/>
            <a:ext cx="9014604" cy="3766159"/>
          </a:xfrm>
          <a:prstGeom prst="rect">
            <a:avLst/>
          </a:prstGeom>
          <a:noFill/>
        </p:spPr>
        <p:txBody>
          <a:bodyPr wrap="square" rtlCol="1">
            <a:spAutoFit/>
          </a:bodyPr>
          <a:lstStyle/>
          <a:p>
            <a:pPr lvl="0" algn="r" defTabSz="914400" rtl="1">
              <a:lnSpc>
                <a:spcPct val="120000"/>
              </a:lnSpc>
              <a:spcBef>
                <a:spcPts val="1000"/>
              </a:spcBef>
              <a:buClr>
                <a:srgbClr val="B80E0F"/>
              </a:buClr>
              <a:buSzPct val="160000"/>
            </a:pPr>
            <a:r>
              <a:rPr lang="he-IL" sz="2400" cap="all" dirty="0">
                <a:solidFill>
                  <a:srgbClr val="80737A"/>
                </a:solidFill>
              </a:rPr>
              <a:t>תלמידיו סיפרו שכל דקה ודקה הייתה מוקדשת </a:t>
            </a:r>
            <a:r>
              <a:rPr lang="he-IL" sz="2400" cap="all" dirty="0" smtClean="0">
                <a:solidFill>
                  <a:srgbClr val="80737A"/>
                </a:solidFill>
              </a:rPr>
              <a:t>אצל הגאון </a:t>
            </a:r>
            <a:r>
              <a:rPr lang="he-IL" sz="2400" cap="all" dirty="0" err="1" smtClean="0">
                <a:solidFill>
                  <a:srgbClr val="80737A"/>
                </a:solidFill>
              </a:rPr>
              <a:t>מווילנא</a:t>
            </a:r>
            <a:r>
              <a:rPr lang="he-IL" sz="2400" cap="all" dirty="0" smtClean="0">
                <a:solidFill>
                  <a:srgbClr val="80737A"/>
                </a:solidFill>
              </a:rPr>
              <a:t> ללימוד </a:t>
            </a:r>
            <a:r>
              <a:rPr lang="he-IL" sz="2400" cap="all" dirty="0">
                <a:solidFill>
                  <a:srgbClr val="80737A"/>
                </a:solidFill>
              </a:rPr>
              <a:t>תורה. הוא היה סוגר את כל החלונות ביום ובלילה, כדי שלא יפריעו לו ללמוד תורה. </a:t>
            </a:r>
            <a:r>
              <a:rPr lang="he-IL" sz="2400" cap="all" dirty="0" err="1">
                <a:solidFill>
                  <a:srgbClr val="80737A"/>
                </a:solidFill>
              </a:rPr>
              <a:t>הגר"א</a:t>
            </a:r>
            <a:r>
              <a:rPr lang="he-IL" sz="2400" cap="all" dirty="0">
                <a:solidFill>
                  <a:srgbClr val="80737A"/>
                </a:solidFill>
              </a:rPr>
              <a:t> היה לומד אפילו בלילה לאור הנר. בחורף הוא לא חימם </a:t>
            </a:r>
            <a:r>
              <a:rPr lang="he-IL" sz="2400" cap="all" dirty="0" smtClean="0">
                <a:solidFill>
                  <a:srgbClr val="80737A"/>
                </a:solidFill>
              </a:rPr>
              <a:t>את חדרו </a:t>
            </a:r>
            <a:r>
              <a:rPr lang="he-IL" sz="2400" cap="all" dirty="0">
                <a:solidFill>
                  <a:srgbClr val="80737A"/>
                </a:solidFill>
              </a:rPr>
              <a:t>למרות הקור העז, ומידי פעם טבל את רגליו בקערת מים קרים כדי שלא יירדם. סיפרו עליו שהוא לא היה ישן ביממה אחת יותר משעתיים</a:t>
            </a:r>
            <a:r>
              <a:rPr lang="he-IL" sz="2400" cap="all" dirty="0" smtClean="0">
                <a:solidFill>
                  <a:srgbClr val="80737A"/>
                </a:solidFill>
              </a:rPr>
              <a:t>!</a:t>
            </a:r>
          </a:p>
          <a:p>
            <a:pPr lvl="0" algn="r" defTabSz="914400" rtl="1">
              <a:lnSpc>
                <a:spcPct val="120000"/>
              </a:lnSpc>
              <a:spcBef>
                <a:spcPts val="1000"/>
              </a:spcBef>
              <a:buClr>
                <a:srgbClr val="B80E0F"/>
              </a:buClr>
              <a:buSzPct val="160000"/>
            </a:pPr>
            <a:r>
              <a:rPr lang="he-IL" sz="2400" cap="all" dirty="0" smtClean="0">
                <a:solidFill>
                  <a:srgbClr val="80737A"/>
                </a:solidFill>
              </a:rPr>
              <a:t>ולכן, אין פלא </a:t>
            </a:r>
            <a:r>
              <a:rPr lang="he-IL" sz="2400" cap="all" dirty="0" err="1" smtClean="0">
                <a:solidFill>
                  <a:srgbClr val="80737A"/>
                </a:solidFill>
              </a:rPr>
              <a:t>שהגר"א</a:t>
            </a:r>
            <a:r>
              <a:rPr lang="he-IL" sz="2400" cap="all" dirty="0" smtClean="0">
                <a:solidFill>
                  <a:srgbClr val="80737A"/>
                </a:solidFill>
              </a:rPr>
              <a:t> השתלט על כל הספרות הרבנית העצומה, ושליטתו המלאה והמוחלטת בספרות זו היא שזיכתה אותו בתואר </a:t>
            </a:r>
            <a:r>
              <a:rPr lang="he-IL" sz="2400" b="1" cap="all" dirty="0" smtClean="0">
                <a:solidFill>
                  <a:srgbClr val="80737A"/>
                </a:solidFill>
              </a:rPr>
              <a:t>גאון</a:t>
            </a:r>
            <a:r>
              <a:rPr lang="he-IL" sz="2400" cap="all" dirty="0" smtClean="0">
                <a:solidFill>
                  <a:srgbClr val="80737A"/>
                </a:solidFill>
              </a:rPr>
              <a:t>, תואר שרק מעטים זכו לו.  </a:t>
            </a:r>
            <a:endParaRPr lang="he-IL" sz="2400" cap="all" dirty="0">
              <a:solidFill>
                <a:srgbClr val="80737A"/>
              </a:solidFill>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984" y="3653645"/>
            <a:ext cx="2790825" cy="1638300"/>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62839">
            <a:off x="331151" y="1649621"/>
            <a:ext cx="1671957" cy="1350941"/>
          </a:xfrm>
          <a:prstGeom prst="rect">
            <a:avLst/>
          </a:prstGeom>
        </p:spPr>
      </p:pic>
    </p:spTree>
    <p:extLst>
      <p:ext uri="{BB962C8B-B14F-4D97-AF65-F5344CB8AC3E}">
        <p14:creationId xmlns:p14="http://schemas.microsoft.com/office/powerpoint/2010/main" val="3241559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280" y="388189"/>
            <a:ext cx="10368951" cy="1569660"/>
          </a:xfrm>
          <a:prstGeom prst="rect">
            <a:avLst/>
          </a:prstGeom>
          <a:noFill/>
        </p:spPr>
        <p:txBody>
          <a:bodyPr wrap="square" rtlCol="1">
            <a:spAutoFit/>
          </a:bodyPr>
          <a:lstStyle/>
          <a:p>
            <a:pPr algn="r"/>
            <a:r>
              <a:rPr lang="he-IL" sz="2400" dirty="0" err="1"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הגר"א</a:t>
            </a: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 כתב חיבורים רבים, בהם פירושים לתורה שבכתב ושבעל פה. הוא קנה ידע גם בספרות הקבלה. הוא עסק אפילו במתמטיקה, גאוגרפיה, דקדוק, ואסטרונומיה. </a:t>
            </a:r>
          </a:p>
          <a:p>
            <a:pPr algn="r"/>
            <a:r>
              <a:rPr lang="he-IL" sz="2400" dirty="0" smtClean="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rPr>
              <a:t>הוא היה סבור ש"במידה ויחסרו לאדם ידיעות בשאר חכמות, יחסרו לו לעומתן מאה ידיעות בחכמת התורה, כי התורה והחכמה נצמדות ביחד". </a:t>
            </a:r>
            <a:endParaRPr lang="he-IL" sz="2400" dirty="0">
              <a:solidFill>
                <a:schemeClr val="accent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AutoShape 2" descr="תוצאת תמונה עבור אש ציור"/>
          <p:cNvSpPr>
            <a:spLocks noChangeAspect="1" noChangeArrowheads="1"/>
          </p:cNvSpPr>
          <p:nvPr/>
        </p:nvSpPr>
        <p:spPr bwMode="auto">
          <a:xfrm>
            <a:off x="2985038" y="1402833"/>
            <a:ext cx="2492735" cy="24927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896" y="2025051"/>
            <a:ext cx="2857500" cy="1600200"/>
          </a:xfrm>
          <a:prstGeom prst="rect">
            <a:avLst/>
          </a:prstGeom>
        </p:spPr>
      </p:pic>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755" y="3289090"/>
            <a:ext cx="2143125" cy="2143125"/>
          </a:xfrm>
          <a:prstGeom prst="rect">
            <a:avLst/>
          </a:prstGeom>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798" y="2436602"/>
            <a:ext cx="1704975" cy="1704975"/>
          </a:xfrm>
          <a:prstGeom prst="rect">
            <a:avLst/>
          </a:prstGeom>
        </p:spPr>
      </p:pic>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55" y="1901226"/>
            <a:ext cx="2466975" cy="1847850"/>
          </a:xfrm>
          <a:prstGeom prst="rect">
            <a:avLst/>
          </a:prstGeom>
        </p:spPr>
      </p:pic>
    </p:spTree>
    <p:extLst>
      <p:ext uri="{BB962C8B-B14F-4D97-AF65-F5344CB8AC3E}">
        <p14:creationId xmlns:p14="http://schemas.microsoft.com/office/powerpoint/2010/main" val="4216547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האירוע המרכזי">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TM04033927[[fn=האירוע המרכזי]]</Template>
  <TotalTime>404</TotalTime>
  <Words>1190</Words>
  <Application>Microsoft Office PowerPoint</Application>
  <PresentationFormat>מותאם אישית</PresentationFormat>
  <Paragraphs>53</Paragraphs>
  <Slides>20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האירוע המרכזי</vt:lpstr>
      <vt:lpstr>פרק כ"ג – ההתנגדות לחסידות </vt:lpstr>
      <vt:lpstr>סיבות ההתנגדות =  </vt:lpstr>
      <vt:lpstr>יהודים אלא נקראו "המתנגדים".  הם טענו שהחסידים לא עשו בשכל כשהחליפו את נוסח התפילה, וגם שמרוב הקפדה על הדבקות והכוונה, הם מזלזלים בהלכה. </vt:lpstr>
      <vt:lpstr>מצגת של PowerPoint</vt:lpstr>
      <vt:lpstr>מצגת של PowerPoint</vt:lpstr>
      <vt:lpstr>מצגת של PowerPoint</vt:lpstr>
      <vt:lpstr>הגאון מווילנא</vt:lpstr>
      <vt:lpstr>מצגת של PowerPoint</vt:lpstr>
      <vt:lpstr>מצגת של PowerPoint</vt:lpstr>
      <vt:lpstr>המאבק בתנועה החסידית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התמתנות ופיוס</vt:lpstr>
      <vt:lpstr>ר' חיים מוולוזיין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פרק כ"ג – ההתנגדות לחסידות</dc:title>
  <dc:creator>student</dc:creator>
  <cp:lastModifiedBy>CUSTOMER</cp:lastModifiedBy>
  <cp:revision>33</cp:revision>
  <dcterms:created xsi:type="dcterms:W3CDTF">2017-01-10T14:49:36Z</dcterms:created>
  <dcterms:modified xsi:type="dcterms:W3CDTF">2017-01-16T09:37:15Z</dcterms:modified>
</cp:coreProperties>
</file>