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</p:sldMasterIdLst>
  <p:sldIdLst>
    <p:sldId id="256" r:id="rId2"/>
    <p:sldId id="263" r:id="rId3"/>
    <p:sldId id="257" r:id="rId4"/>
    <p:sldId id="258" r:id="rId5"/>
    <p:sldId id="259" r:id="rId6"/>
    <p:sldId id="260" r:id="rId7"/>
    <p:sldId id="261" r:id="rId8"/>
    <p:sldId id="262" r:id="rId9"/>
  </p:sldIdLst>
  <p:sldSz cx="9144000" cy="6858000" type="screen4x3"/>
  <p:notesSz cx="6858000" cy="9144000"/>
  <p:defaultTextStyle>
    <a:defPPr>
      <a:defRPr lang="he-IL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סגנון ביניים 2 - הדגשה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4380"/>
    <p:restoredTop sz="94660"/>
  </p:normalViewPr>
  <p:slideViewPr>
    <p:cSldViewPr>
      <p:cViewPr varScale="1">
        <p:scale>
          <a:sx n="66" d="100"/>
          <a:sy n="66" d="100"/>
        </p:scale>
        <p:origin x="-630" y="-11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שקופית כותרת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כותרת משנה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e-IL" smtClean="0"/>
              <a:t>לחץ כדי לערוך סגנון כותרת משנה של תבנית בסיס</a:t>
            </a:r>
            <a:endParaRPr lang="he-IL"/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7B651D-9ED7-43D4-89F4-A0E683FF9FA6}" type="datetimeFigureOut">
              <a:rPr lang="he-IL" smtClean="0"/>
              <a:t>ו'/שבט/תשע"ה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FBCA2A-431C-41C4-89BB-14BB52E836EA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6305451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כותרת וטקסט אנכ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של טקסט אנכי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7B651D-9ED7-43D4-89F4-A0E683FF9FA6}" type="datetimeFigureOut">
              <a:rPr lang="he-IL" smtClean="0"/>
              <a:t>ו'/שבט/תשע"ה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FBCA2A-431C-41C4-89BB-14BB52E836EA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4370929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כותרת אנכית וטקס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אנכית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של טקסט אנכי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7B651D-9ED7-43D4-89F4-A0E683FF9FA6}" type="datetimeFigureOut">
              <a:rPr lang="he-IL" smtClean="0"/>
              <a:t>ו'/שבט/תשע"ה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FBCA2A-431C-41C4-89BB-14BB52E836EA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2329506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כותרת ותוכ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7B651D-9ED7-43D4-89F4-A0E683FF9FA6}" type="datetimeFigureOut">
              <a:rPr lang="he-IL" smtClean="0"/>
              <a:t>ו'/שבט/תשע"ה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FBCA2A-431C-41C4-89BB-14BB52E836EA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5256846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כותרת מקטע עליונ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7B651D-9ED7-43D4-89F4-A0E683FF9FA6}" type="datetimeFigureOut">
              <a:rPr lang="he-IL" smtClean="0"/>
              <a:t>ו'/שבט/תשע"ה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FBCA2A-431C-41C4-89BB-14BB52E836EA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0639372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שני תכנים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תוכן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4" name="מציין מיקום תוכן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5" name="מציין מיקום של תאריך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7B651D-9ED7-43D4-89F4-A0E683FF9FA6}" type="datetimeFigureOut">
              <a:rPr lang="he-IL" smtClean="0"/>
              <a:t>ו'/שבט/תשע"ה</a:t>
            </a:fld>
            <a:endParaRPr lang="he-IL"/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FBCA2A-431C-41C4-89BB-14BB52E836EA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5100205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השווא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4" name="מציין מיקום תוכן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5" name="מציין מיקום טקסט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6" name="מציין מיקום תוכן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7" name="מציין מיקום של תאריך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7B651D-9ED7-43D4-89F4-A0E683FF9FA6}" type="datetimeFigureOut">
              <a:rPr lang="he-IL" smtClean="0"/>
              <a:t>ו'/שבט/תשע"ה</a:t>
            </a:fld>
            <a:endParaRPr lang="he-IL"/>
          </a:p>
        </p:txBody>
      </p:sp>
      <p:sp>
        <p:nvSpPr>
          <p:cNvPr id="8" name="מציין מיקום של כותרת תחתונה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9" name="מציין מיקום של מספר שקופית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FBCA2A-431C-41C4-89BB-14BB52E836EA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6591217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כותרת בלבד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של תאריך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7B651D-9ED7-43D4-89F4-A0E683FF9FA6}" type="datetimeFigureOut">
              <a:rPr lang="he-IL" smtClean="0"/>
              <a:t>ו'/שבט/תשע"ה</a:t>
            </a:fld>
            <a:endParaRPr lang="he-IL"/>
          </a:p>
        </p:txBody>
      </p:sp>
      <p:sp>
        <p:nvSpPr>
          <p:cNvPr id="4" name="מציין מיקום של כותרת תחתונה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5" name="מציין מיקום של מספר שקופית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FBCA2A-431C-41C4-89BB-14BB52E836EA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7621332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ריק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אריך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7B651D-9ED7-43D4-89F4-A0E683FF9FA6}" type="datetimeFigureOut">
              <a:rPr lang="he-IL" smtClean="0"/>
              <a:t>ו'/שבט/תשע"ה</a:t>
            </a:fld>
            <a:endParaRPr lang="he-IL"/>
          </a:p>
        </p:txBody>
      </p:sp>
      <p:sp>
        <p:nvSpPr>
          <p:cNvPr id="3" name="מציין מיקום של כותרת תחתונה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FBCA2A-431C-41C4-89BB-14BB52E836EA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9935664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תוכן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4" name="מציין מיקום טקסט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5" name="מציין מיקום של תאריך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7B651D-9ED7-43D4-89F4-A0E683FF9FA6}" type="datetimeFigureOut">
              <a:rPr lang="he-IL" smtClean="0"/>
              <a:t>ו'/שבט/תשע"ה</a:t>
            </a:fld>
            <a:endParaRPr lang="he-IL"/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FBCA2A-431C-41C4-89BB-14BB52E836EA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2701055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תמונה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של תמונה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e-IL"/>
          </a:p>
        </p:txBody>
      </p:sp>
      <p:sp>
        <p:nvSpPr>
          <p:cNvPr id="4" name="מציין מיקום טקסט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5" name="מציין מיקום של תאריך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7B651D-9ED7-43D4-89F4-A0E683FF9FA6}" type="datetimeFigureOut">
              <a:rPr lang="he-IL" smtClean="0"/>
              <a:t>ו'/שבט/תשע"ה</a:t>
            </a:fld>
            <a:endParaRPr lang="he-IL"/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FBCA2A-431C-41C4-89BB-14BB52E836EA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8861506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כותרת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C7B651D-9ED7-43D4-89F4-A0E683FF9FA6}" type="datetimeFigureOut">
              <a:rPr lang="he-IL" smtClean="0"/>
              <a:t>ו'/שבט/תשע"ה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4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FBCA2A-431C-41C4-89BB-14BB52E836EA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9158251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1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r" defTabSz="914400" rtl="1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defTabSz="914400" rtl="1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e-IL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971600" y="980728"/>
            <a:ext cx="6768752" cy="221599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6000" dirty="0" smtClean="0"/>
              <a:t>פרק </a:t>
            </a:r>
            <a:r>
              <a:rPr lang="he-IL" sz="6000" dirty="0" err="1" smtClean="0"/>
              <a:t>טז</a:t>
            </a:r>
            <a:endParaRPr lang="he-IL" sz="6000" dirty="0"/>
          </a:p>
          <a:p>
            <a:r>
              <a:rPr lang="he-IL" sz="6000" dirty="0" smtClean="0"/>
              <a:t> הישוב היהודי בפולין </a:t>
            </a:r>
            <a:r>
              <a:rPr lang="he-IL" dirty="0" smtClean="0"/>
              <a:t>(עמוד 158 בספר)</a:t>
            </a:r>
            <a:endParaRPr lang="he-IL" dirty="0"/>
          </a:p>
        </p:txBody>
      </p:sp>
      <p:sp>
        <p:nvSpPr>
          <p:cNvPr id="5" name="AutoShape 2" descr="data:image/jpeg;base64,/9j/4AAQSkZJRgABAQAAAQABAAD/2wCEAAkGBxQTEhUUExQVFRUXFxoXGBgXGBccHRgbGB0XGBoYFxwYHyggHB0lHBwYIjEhJSkrLi4uGB8zODMsNygtLisBCgoKDg0OFxAPFCwcHBwsLCwsLCwsLCwsLCwsLCwsLCwsLCwsLCwsLCwsLCw3LCw3LCsrLCssNzcsNysrKysrN//AABEIAKkBKwMBIgACEQEDEQH/xAAbAAABBQEBAAAAAAAAAAAAAAAFAgMEBgcBAP/EAEYQAAECAwYDBQUEBggHAQAAAAECEQADIQQFEjFBUQZhcRMigZGhMkKxwdEjUuHwBxRigpLxFSQzQ3KisrMWNFNjk8LSRP/EABcBAQEBAQAAAAAAAAAAAAAAAAABAgP/xAAbEQEBAQEBAQEBAAAAAAAAAAAAARFBMQJhIf/aAAwDAQACEQMRAD8A0pc1sjWINutZSgnMjIbnSJCjtpA+9w4QEs+MOP2S4J6VzjlXSK5abXa5v9mJgAPtBxizBbYfhBm77RaEpK5rsPdLPzIY/GO2m+5MlfZqJfKiSQNo5eF8yArsVqIKm0LVyrEUUk2nEAoOxDw72hgbdMrAnBsotV2ByfbeJ6YqHCvxj2M+sIGUKihQmHnCkTDzhsGFgvBCu1jqlmEJDQpMUcMwxDtt4JCVjEMQSS2oo+USiIAXjOktPASO2wKBOGvs0c7M0ZqxA4fnTky0BJAVMUsnG5AZiMuUWuyzFYRjIxa4XZ9W1irWSxKWJctykJLKKCUsMIb1DdDyixKaVLDqokAFSs2FHJiRanJmc4XiO/xiszuJEg0SCOahWvygxYbeiYHSdHbXbx8I1KmJwWY5jhA/NY8DFQsLO8JWstHMUIWsZE1r4t/OIBk68kykYlqKAaVqx3zeB3/FElIZU9SjWoT5ezSAvGgSooFEkAsDRxSjqIblvWKfiDnMVprTnEVqFwX3KmEoTMmKWcSyFA03Y5a0iwSzlUxmPAq/6yBuhQ+BjS5XKEEC8JspXcmLUk+0WUzVIq0VRVosrn+sWjzNPSB/Ed9TFTJkugSlSkMA1Ao58+cV/tIDTuHbVKKViVNmLYgnG7jpFgRMcRn/AAAtzNHJPxVF4kqp4QgotovKzJUpxaCrEQe+wertXeEf0vZfuT//ACH/AOoBXvSfNG0xX+oxDeINIui8kmSeyCgkKZiSTVszWLElZKXqS2/L6xTeDS8hY2X/AOoi3JmskBiS2QiwpJs5KgSSwzS5qQPIxIAry/nESbaZg/u9MwfjSHJU0qSXBB0DVG2cA8p+Yy9II2NXcGeu+5gROBJSzu9alg24GcFbHLGAOAc/iY1EqCE1iPbpLsrUbfCJKoSqIBa58vNTU1LZ+OZiHLtkmd9onNNC+dNIj35YkhQMwPKzBzCX0IhuyXRLRNCQl1hlOEgAJLipFHzjDQ9ZpdCrVRxfD0+sS25fnOEIYCHQY0jpyyhIEKjylRUNzpyUJKlkJADknSK3M4ySVESpS1gPXIU1yJaF8bWdS5cpKTTtGIfkWPofOO3NZJSkOeQISWCdqjVolqyC1zXkJ6MWEpOqT6MdRE8QPldnLdSWHQu411idj5fk5RYOqeGbVIxJNSDmDzGUPdYbWsBLkgb7QA267ErGFlSqApKdFPqXyMM8Yk/qzCrqTSrka/ERNsc8A4SoOTQb9IcvOyhaMsq0/OUTh1XLNwzIwjHVZq5UxbZngmuyJTOlTJagnD3FJBcYSNdsoGTFWUTUzFB1nvUzLatt9IL3VZJSVqEuXhIIUTu4cV8coii8okioI8Rz2MKOkeCY8BGmTZlufz6x5cpJIUwcOAdsTA/AQoCOTMoDLLVaJqZqz3VF8Pe72RLBKVEuW5RCttnnKaYtJYlgSAnmwTtWNFtV3S/bTKlLmZjSupd6bwOKJrk/qlnzd+0Dvu+b84y0rnBQa1pBoWUK9DGmSEsB0inC1Js60rmWeRLoaoWFLqCKJHlVoJXfxdIPdWpSS+ZTTOjlLtFRRb/DWicP+6v/AFGB8qUVGnXwFTGjXgVKmLaVY1B85hGI8zSB972aYZKnlWUZH7H22BTkwygA93WichH2MpQBIGJKC6uqvlzizz0WpC0EFSkhLqY0caEa/OJc29jKSn7JanSnKgqAaU+kSJNrmqmFCpQSncmp2b6RFZxfywbRMUMlKxfxV+cQAY0CZNMuhmSEJBICpksuWJcCrlnHpCf6Vb/9FkHSWr6wETg2a0qYGPtDIE6emUWCy3l7asJwpYAvmGzHjtCLpteNK2my5hDewnCzvm5q/wAoYtNtTZlB3CZgJGzhgwbIZQEn+nu4tXZrZDaHvPQMIesl4qmJSsUxUCSnvYqMM+p84rsri1a5gSiWCknNi/UViwWJJXMxzAxR7KXDDFqQDm2vMiAnokq1WcRzZvIcoK2GUyAMROdT1MV1HEUklQCqpBcMXDO9MyzaPBu7LwQuUlSVJILsQeZEajNRlrAMD7dbO64y3iDeV4YVKHInygfLmJIxMO87HwDV8vKM2tSCtkvIKHZf3nMUKdT5PCL2vHsmnJYpS6VJ1V93DzH1gPOlHEkp9oHfQ7ekQ7wmEgApamzUfbwziauDF33ofafN1EdYOWS8EqGcUyxqANcgPyfhD6LalOMksRo/w8xDcMXYLEdxwFuO3AnA4Jy59eUG+0jUrOB9/wAta5KkoDuwO7cttPB4p93TJIliRNUpK8feADhWwO4aNB7SmUZ/eciV2k1YJGI1AYFG4PI5vzaJVien9VDJS5XKSSzHLOnN9ot1nPdB5AvGW2MS1zEy0u4chYoonaNNssshCQTkAPIAQhUktEa2WbGgpPL0r8ofKdohXraTKlKXswA5ksI0gEq9ME5lpmYcQGME4amjpxfLwiy2q1ISO84GpbTXKsVpZSkTFLYhBxh90uR6xTLVe82YSpSyxUTQkbUBzA/GMxatd7yuzK0IQMRGKW/exB2B/dqW3INWilotUztAcS8b5ucT9c3g+OJFYWAQlYSnvsCVYWzfk/1gtw/f4nTCnsUJmke2A/izP6wFmuG2qmSEKX7bMrmQSHI5tE8KEZlelomyJhxFQUanmS7lPLpFp4RvdU5KhMIxAgjciu+bb84sqYsjxwqjmMZvFYm22faiRZz2crLGaE83z8B/K0Uq+bYoTZgc+0oZ6BTt0eBa1EqZIfZhn4Rdby4QmkO6ZhA0evnUnxiu3XJCZzFKVMfe5HbQ7jlEVbLnuyyyZSDP7PtFJCjjIo+gBy2eJs+XYJvcPYhTsMDJIJyqBn1iBZ5qVrmomykGZJGLEo0apDk6V/CFzLckyjaEyZalAscKgsh2qWETRV+JbF2M7Ck4kEApVuBQ+III8IjXTbhKmBRSFpqFDcENQ6EZgwZ41SsCRjCXKVKJH3lEOPJvWK1LkqJoNHPSKi7K4vdpcqWxVRKlkClQMnyMLl31OlCs1M4leA4gXfYNmH5Q3Zrol2mxICKTJbgK8cSgeTF/CO8M8MqlTO1nsyKoAILn7x+URQbjGes2hSVlwgJAyYOkEs25JgAVwevWxTbUszZaSslnAqRQN1o3lDtj4UYYrTORKH3QQpXTYHziom8DTQO2B+6g+WKLDfF1ItNnzyTiQoGgIB3o28B7PbZEhChZ5eYYrXXE2VNa6UgBab3mizdjiLEklur4H2/lpEUmRaf1VaXZRAdQSQ5JySToBtn8ATu+8psyTNXLZBSoOEUABDD4GsU9SotvCVmV2EyntEEAvUVD9HfyhSHeHbBMtJUpZCUBQBJSCVUIUEk5FtS+caDct0SpUlCEgsHZzWqifnGdWq2mzLlpRMIwh1JDFLkk1GriNOua09pIlrHvB418s/TL7/tS+2ZmqRm7v+col2ZRMpKTnh8toEX6rDOrRlkkdFfSCItQUXAzFB6M0YrcEbsJUqWohjSj7/KJ1psQnMe8lsu6wNAPeIO5y1hq5rItJSShTByAWBdswCcoavGUqWosizOSGMwup9VHGXLchADrdIMqYhCgR7z6EaN8T4QIvwgd4ZKOnT8Iuxky58tKVKQpQ96WfZJbImKfftxTEh5f2qX90VHUfSKh25LzCK0CRr+1tzi6zb7QEJLVUAcOofSM3upLKGNKmSciyR1L59Ggvfs58x3VJDGmh0J5Q8B618QCYlWFRBAy9WIPwygEqZLmTJc9XdCfbBDg0fCeRGRrmIr06cpwHOJPUFhod6czDsq0Hs2fukBIT+1UAg6UEMHpQnLJmS0lA3S4Z9Hz8oJWadbZYHZmeQzkKQSOoxA0iyC+EWcokFCnASCUgM7DcucxWHl8UShN7IiY4OEqIoDzq7fWAk8LXoufJeYGWklKmp0LQI44vFGKXJxOQXUOrM/h8YGpvxdntU1KhhxqxMGI6+OfWAdtSjHiE0rUT7wq5LOS7HP0gLfeCfs7SA9Za200fWKEqqgCc091jkSHAPjSNNm2Z8adFAjwUCC0ZVaEYVFL5Eh+haHyU4icz9M4VZbWpCwtBIUMjCp8vEntB7xqGYBVXatRllz2iIhTRpB68r/M5eJYBDBLNSmZ61MTbnvREuaiYA2havUBztl0iplULQs7xMNbbLtCZkvEhWJJGYP5qIHT7X2KEhCHoMIAUw5d0HN9ecBeCJal2WaFB0qWyXOdAC0HJs/snUtSQhhVRy36xKr1qvhctMtSpTBQ7xxHu+nxaI9putE2YJ6MKVZqfUMKnYtQ9IGXXxLjnKEyYAgn7NJQwNad7frE685azLM7CTXvJDPhBJHIsatAFrRYkLBoCFsSR72FiATqKZR6xWVAUVJSA9CwAcbFs4EXRewTZFTFEkyyqnKhS+zlTQUTaHkqVLqrA6aj3snOgf4RRVuKL1kTZgSUYsDgFyAd8tPpAfs1rS0pFCahIpTf6mJ8u6rNJ71pmhSg7yZTq/iUGb06xydxUwwSJQQgF04vdLM+FLA6+0+fKICXC1itEk41FKZRzdSVBY/ZY55+sGbPe0ufM7NCpS5agRhIWlR6OGIjPLTeippJmqUsswc0FGDDIHpBa47wlsgn20rNMnChpvWjQCL+vucJsyS/Zy0qbAhk5cxUvAhNvwjCEpYl2I+ecFeM7CtM8zGJSsBQOeQAL+I9Yra1vFQYNqwymBqxY7DTPX89ICFd0O9H825iIuMka9356ecPSULZxqDm2Xj4QEYiJcq+ZyQwmKbwPLURDWHhuKiZZp5KjiUSVanfm8a/wdNKbHKS2WIf51RiqM43LhGw4LHJCs8Ln94lTeDtCFZ3brgtcyaolA9p3KkDM9YtVwXCqUQpZSSMmfM/SBs+/WWS+RKW8QSfJ47buIJhkrRKHeSMZUSxCTkobsXDcxGWhC8LzCZikrnIbPAuQo086wD4ymJVZpSk/wDUL91afdFAFksMqCkV/wD4otQ/vleLH4iD3FC1CxIClBRUtOYD0liqW31igDw/b+yUVYiFAdxPuqJ+9Vg2fhExV7TJalA0UC/j/KK2lZBcUI2jypilGpJPN9KQxNWSdxCicPtpaVEasCcJ2fUbPWsJxy5jy0lISC6QpyK/d1HMcorc+UpBZSVJOygQfWJl2FQWCliRXvEAU5mGGpZsyuzwqGJu8hQroe6ToKQm5pwTjKg4wkMRkfdI5gt6xLnkq97tVFz3VpSgMSS2pbpAZBPepzgNBlcVS+xC1AFf3XAO1IckX9KmIVN7MA+CiOrZGkU3hy8U2dZWtINGFMoXeM9c2YJoHZ4gcOGjgbkat8oiuX7bRNBmlzMUrC+iUDTqfg8MXLc65ykkjuZ/4gNuXODdmvddiSZEwAuysQFU4w5Sxo43g3ZLQheFUsghT7+OLV4W4YmyraOQNG+UVu8OFjOdaFBKzUjQnwy66+sTbQ7jb6N9IKXQp0HdKlj1JD+kSKolustpkp7OYkqlpSoBqhIUXKg1RUCp5iAeFo19S0rGh/Hnp1is39wylQK5GwLb8j9fPN4srOKKYv0rgKWvAtE1QlqAUQQCWIehFPSKL2ZfCxd2Zqvs28atdF4plWWSmY4WJaUlOtKB/IGNWkgrIsqZSEIQGSBhH4/nWBt82MTcKT7Iz61b1aBhvsrtyBQJSkgBzmpySebAQamrDFaqAAHyP1jNWK5esnEycGRDMxdqg0Zos8lQVIqaFDFtm+MDJ+ELWcwyfBqfXyiHNvhEuzzBQv3Bq5U/PasSLVYk23s1rluFIJZSSWTMCS4ciohNq4gnLdKD2ctgEy5dAAMg+Z66x0WJEzvIVXVK8uj5wGtCFIOFQYj86RqMp9gWSlctCXUsV3ASXpy3/CIq5hFIYs89SFBSFFKhUER6bOKiVE1Jc5fKA7ijmKPS1tUR2cpNML5B31Ovhp0EUF7yvZShKBLlMsJOe+vNmiNK7JY7zhVa6HZxA4qfOPKVEw1LXKBDiGEnnDaJxFHjpNaRQvSGhHYSg1ggvw1dqJ84S1qKaEhtWZw+lH8o2+7kNLSBp9TGGXfauymy5n3VAnpr6PG5Xcp5aSKghw3MkwnpWUX3cU6zPPmmWQZjBLklWIkszMzA6xX70t/arK2Z2AAyAAAoBGp8X2dM1KUKLBJxfL4Exmt72FKF4Uvk/np5ROrwLQHIB1i5cfqCUyUJyYqqG0SneK1ZbOEqSZhZAIJYElgXYNrB/iK/LPaQgIEwKSSGUAAoFtQTqBAVILh+zVMSpaEGmFj4QpErC5bIO3SA1D9TlWqTLMxCVpUkKDiocDIio8Iq/GfDcuTKSuShkBkqActmyiTWuT9IPcH28TJIADBLAdC9PAuPCCl92hMuzzFLAKcJoRQ4qAHxMBmF1XYkpKlqCX905nkRSnJ4h3paU9o0sJSlI0AGIxEtE0hVHA0q/rEUrhhpUxZJp0gxc0tUuYFTZU0oQ6yAgvkWzajgV5QEOcaBK4jE27prkCclPZq3Vi7oV4h/KLUiuTlm1rUTSZgKgPvEF8PkS0RLnt6pSjUgN6w1d1owzkFOlPMGEXitlqFKl6RFHTf+I5PoBv8AhFluGe8yagUDpUf3khvURmkqYQQRnpFt4PthMxYUalCR4pJ+USxZUu9LYUugaFQ9SKxMuW2KKcJ1plp+Xiu31amUoEd7ExfcawU4OvMd9JIJFQ40GbRMXTt8WeTJtAmD2ynvbA1GMcyG9d4BqvMqUXZ3LQjiGeozCSXJq/ygJjrGpGdFxbwFpUAMQL4tdYJ3txKZowIGFNAOgY18RFW7ZzUfh0jqZrGnrDDVnu+2q+1xE4lJI6M5+ZIEBrZah3EioTnzNASW6Q3JW9Q5IrTbY9PhEWYWPOGGptnngO+3rDFrU5fXOIylPDgLiKEAR6O7ARyCFJjxSGzjgjrtAJMeekdjhEB7FyjpMIMeMAsl4THEx0wD4qG108I17gm3qNhkuHICh4JUoD0AjHSWYiNY4LUk2OUQ49vzxrf1iwpni2RMx4pSsPdqKZua1BilzLCtypZck1LuS0X7iGaAutaAev1ioXjaMbBOQ318Ix1rgHbFn2Q7c2r0iAleEuMxE+bJU7kRDtUvCPGLEEV2WgWFAA5V3hCDWtYdumeDKIPu8nppDc2UQ58oCzfo3WBMnJ1ZJHR1A/ERJ/STevdTIS7uFq6VAHPU+UDOASf1nSqFA+DEQK4yvHtrTML9xPcTzCdupcwAFaoaeFlUNmNIVirDklGIsCB+GkNJS4PL4anwjyZjZQEmxkCanFk9TsMobtcx1qq4dh0GUNYvWERA4g7QXuS04FhVNQXUEivM/hAaHZUzQ66wpBO/VqxknJVeR6HWO3bbhJSSzzF0qaJTnVqkk/AREFtU/kCAAxbcZE84aVMepqcy59BExT062FQONi5o2Y+TREIiTJs4UrCVAbnT4EkwTmcKzQkKBBSQ+RcPyDk+EX+RAJMGbpuVU2tAHw7k9AIcVwhawH7EnopPweIRnTpJUg4pasiGYjLfLSFEm8bpTKSohTrSchp1Vk77bQIJ184mzrapSClTaVAbLpnEVZJI1yEIUzCwqCNj4dtM2qJCyDqRhHmpokI4eUAcS0DCWITiWoGtGSG0zeGmBB3EdIg1JsEgOCqYogOQCkAihLhHaEDrHrPbLMhQPYhY2OIv+8VdPciauAsJJh6apySAA5NBkH0HKGTFR7SPPHUJjzQCTHhClgQiA68dMJJjrxQoCkapwP8A8lK/f/3FxlQXQjeNT4F/5GV1mf7i4RKZ4xs80FS8Kih8wHZhq2QFYqcu2ANqdHBi9W+1WpaZiOyQAUqB75yIIcU2eMpnAuQTlGcaGZtvFH6HpuHgTeFoCjSoHT5RFMPSbIpSJi05S8JV0UcI9YuJpV3W1UpTgAvQg5GJ1tvntPdAppAZ49DDRexT5kkfrCFJDugBwVd4Fzh01YmBiy8HzdxN2pnYlE9owToAMTnLxeK9CFOCyqYFix2iwXbYJakhKkrL5kAkjZhAKzFTgJdzQAak0A841a7r0kSmkBQJQMJZnJTRRPi8SrFJPBUxXelL7oyxhSVeRH0icnhqSmqhUaPRwNoudpvNCUuXrlhSV/ARWbxv5AIKigsHwmStClHdyTziKrF5XWgIJwmWurZkK1GeRIBy1A3oCRLJIADk0AGpi6W+8ZVolvMkTUoBfGnIHLMhtcoe4WTYZSu1Mw4hRPaN3aZhvi0WVLAAcJWpgTLCQdVKSAOpJgbarH2ayglKzuhTjoC2cabflslTEiXjPeBPcCCFJOrqy8KwJEqU6OwwoUkEJ7RISCQAkrPd72hcH5w0xRgKFn8YaSYl2wntF4mcku2RJq45awuyypLJMxRIq6UDvcnKu75PFQxJmseeb/hBSRfKpcxKkKK0pIUynYlmH18oDTwCSUghOj5x2zyiohKakmgEBqFwcSJmkhZCFBJOE50qT5ViZelilTJiJnYCcsHDVQDBnDgllD6xUJVzrkhuzPaqSkSyFB3Y4izggNQw/c6LQmYJa5vZuoFRSQVBkswNUijc6CMtL2qSnAykoCWqFM3TaAslVjlzCEzEVdkSwkAdSgOfExLXdNlQgzJ/eAqVTlqV5BRZ+QEZjfNsRMnrXLSEIKu6kABgGAoOj+MVGgXxxBZ0HsjjNe92ZKW8QQT4RWLVbkFfeSgJcgKCl+4dTVSixG2fKKvjjmOGGik68VioUEnIlHdJDBnIqR1MDSp44owh4uIUpUIj0eMUdSpo67wkCJN2ysU2WN1pHmoRAxMBFCCCKEEMR1eEpziw8eWLs7WsjKYAsdTQ+oPnABEAkiEwomPRQuSvCoGhYg1qC1ajURt3Dapps0sr7MK71EhgO8pmHRoxEB2bWN9uiQRJQDVn+JiT0NYQ5jGL0kYZs4fdUR6tG2qFTGUcZ2fBabRzKD/EkE+sFVRQgtck9Qlz5SW76HUWc4EYioDbMF+UClCDPDliWrtFJSVOOzAGqpgU3gGJPQQqQDCYUkR1SCCxDEUPJo6BFGo3EhKbFZwWwEErfJlJW7+cZreapZmLMpJTLxHCCchpFiE6bMs0uVRGBJAxsl88OF+8aOKCBKLvlD25hUR7qQ3qQT5pEZi0OsdoKFoWM0qCg+4II+EHbQZk9KezsyZfeKjMdsZU/vralTQGErtAlJeXISmntKqetSS/QjpAm0W6YsupROmf5eL6JtsmLlkBU8lWollVOpLB+jwiVfGE4sAWpmCphKyOmKnkBApRhMMTRa38QT51FLLbCn4+sDe0hAMSDJDBtYBkLMKcYXer5Mct3+UKEgksnvdKwmfJKSyqHaASFQ4qhD5FiW9WhkmH56nSnk4f1ig1armSmapOIrSe8g6lJDipoaRaLhuuVIkqnTCmW4bErTZmYvyFYpd333OlpCEKcDIKSlTPonEC3hBSfd06cAudMJOgOQ6AUHhGb+rHuIL/AMUwpsxwSqVQClSy1SonvZ6P5wHlXlNQMKZi0jFioSC+TkisN2uyGWWMNTJpU2I5BoqHLRbFr9tal/4lE/GI5MJIiTYZaSXWaCrb8qQDSUPCTDylYlUFDBizXKMLk1OXKGmATx6Jl42YoUxIPT5xDAgOQ52fcxOHCsJTyZ39CIQTHBAdTnBjhaTitUgftv8Awur5QJSojItpSLHwHKxWtB+6FK9G+cCD/wCkmw4paJoFUHCeivxA84z4AOI1PjlT2Nb/ALP+tMZaYKVZrPjxgZpQVgb4WJ/y4j4RGg3wpIEy1S0HJQWk+KFiBEyWUkg5hweooYIJcPWYTJ8pJy7RJPRx9I3SwvgHj8TGF8OrafKbPtEfECNyu5X2Y8fiYT0viAi3JJOEvUim+VH6Rn/HpGIKo62y/ZDfltovNpBKhhUQEqLhgAX3oX/NYo36R5oC0ISM04id6kAA+fpEVS2jQv0bHDJm0clb86ABvN/WM8i6cOWdCLMlUybhxqJSl8NQoh8QyqIUgbf1nlJt03tQoIUSoMGqauRs75ViIq8gkNLSE80hj4n2v80TONZYC0EOHBTV37pbXRiGith4ApabzC0hAQQaOoHM6uke1V2JMS7vsaEuHcwKkWVXZmbhOFJYq0c5Qwq0l3BbZoYaJXlPJLZDziMiyuO7Vxn8jzhyXae0FWxDPnziHjVLXTeAbtMopVhNKQzhhyfNxFznDZMaR4iOpBJYawgw+J5CWDDm1fOAnSLb2PdQA+pMM2m0hSS4dRYvs34RBBrCphiYaQDE1Nr+x7LCHx4sWuTMOUQhDgQfDrFDtkmBKgo1Y5Qak36pVFZRXyN48lUTDU63WrtC+vyiGowlKmjpEUeeOhUIePQRIlTcNREyy3ipK6EsTUH85wNEKQYmKmWyfjYkVyPPYxGjs3XzhAVAdMJhSlGExQpMWLg5bTFsz4GBJbUPFcSYO8JWQTZqgaMl3rQuGZtc4lWD19TFmTMS2IFLu4JoQc00Lb+kUdUaPgwEOtSg2GqXzpiLCg6jSKBbZvfW1BiUwGQDnUZ9Yz8rT9wMJ8vEO6S1eYIHqRDd/SMFomBikYnAL5KrrVqxGs8/DMSvVKgryIMGOMyDaSpLgLQlVcwSG16RrrPAqwT8C0L1SoHyLxtVwWhRkIOJ3KiDyxKbPk0YgFGNj4RKVWOUQBUHN/vK5QnpfEoTjWj7NrpXlFF/SBKKloWWACAGJO5ch41NXz+sQb493pDDWC4hyjSODEpVYkupsMxQzTu+oLGtOsH4IWT2U/4/kIthrNv0gWYIXKNQVIObaFmo2msVBSxuI3m+vaHQwOhIazuVW614UoZM3vK941DN0fUxV1rG4843eV/Yr6iIcJEtYpKmMRUQ/PnA6iNkj0MNYgVcxCtHf1jbTElGnSLhrBsQ3jpnA1cRtyo9DDWIoUN46VDcecbaI9DDWJS1DcRxUwbiNuEehhrEMY3HnHUqG4jbo9DDWIhY3ELxhs42sR6GGsSKhuI9jG4jbY9DDWKYxuI6lY3EbVHYYaxlahSohBI3jaY9Ew1ixWN48FjeNpj0XDWLBQ3g7wfawi0B1MCkjNuj79I0yH7J7QiWLqqTrc5YLLg+6CknOjpyB/OUUa9mE5elSWOda6xt0vM9PrEGdnEnzhaxErG4g1xXakLmoKVP9kgKyoalvURqMdVnFxNYtLmtkRGycBT/AOoSaj3x5TFiHIsN1f2SfH4mLImv/9k="/>
          <p:cNvSpPr>
            <a:spLocks noChangeAspect="1" noChangeArrowheads="1"/>
          </p:cNvSpPr>
          <p:nvPr/>
        </p:nvSpPr>
        <p:spPr bwMode="auto">
          <a:xfrm>
            <a:off x="8923338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e-IL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1788" y="3861048"/>
            <a:ext cx="3821963" cy="21602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667188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260648"/>
            <a:ext cx="7920880" cy="62196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883319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079282" y="260648"/>
            <a:ext cx="5904656" cy="3970318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400" b="1" dirty="0" smtClean="0"/>
              <a:t>השלימי:</a:t>
            </a:r>
          </a:p>
          <a:p>
            <a:r>
              <a:rPr lang="he-IL" sz="2400" b="1" dirty="0" smtClean="0"/>
              <a:t>היהודים הגיעו לפולין מפני ש: 1.</a:t>
            </a:r>
          </a:p>
          <a:p>
            <a:endParaRPr lang="he-IL" sz="2400" b="1" dirty="0"/>
          </a:p>
          <a:p>
            <a:endParaRPr lang="he-IL" sz="2400" b="1" dirty="0" smtClean="0"/>
          </a:p>
          <a:p>
            <a:r>
              <a:rPr lang="he-IL" sz="2400" b="1" dirty="0" smtClean="0"/>
              <a:t>                                        2.</a:t>
            </a:r>
          </a:p>
          <a:p>
            <a:endParaRPr lang="he-IL" sz="2400" b="1" dirty="0"/>
          </a:p>
          <a:p>
            <a:endParaRPr lang="he-IL" dirty="0" smtClean="0"/>
          </a:p>
          <a:p>
            <a:endParaRPr lang="he-IL" dirty="0"/>
          </a:p>
          <a:p>
            <a:endParaRPr lang="he-IL" dirty="0" smtClean="0"/>
          </a:p>
          <a:p>
            <a:endParaRPr lang="he-IL" dirty="0"/>
          </a:p>
          <a:p>
            <a:endParaRPr lang="he-IL" dirty="0" smtClean="0"/>
          </a:p>
          <a:p>
            <a:endParaRPr lang="he-IL" dirty="0"/>
          </a:p>
        </p:txBody>
      </p:sp>
      <p:sp>
        <p:nvSpPr>
          <p:cNvPr id="3" name="מלבן מעוגל 2"/>
          <p:cNvSpPr/>
          <p:nvPr/>
        </p:nvSpPr>
        <p:spPr>
          <a:xfrm>
            <a:off x="1259632" y="3429000"/>
            <a:ext cx="7344816" cy="2212216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he-IL" sz="2400" b="1" dirty="0" smtClean="0"/>
              <a:t>"פולין היא גן עדן ליהודים"- האומנם? הסבירי</a:t>
            </a:r>
          </a:p>
          <a:p>
            <a:pPr algn="ctr"/>
            <a:endParaRPr lang="he-IL" dirty="0"/>
          </a:p>
          <a:p>
            <a:pPr algn="ctr"/>
            <a:endParaRPr lang="he-IL" dirty="0" smtClean="0"/>
          </a:p>
          <a:p>
            <a:pPr algn="ctr"/>
            <a:endParaRPr lang="he-IL" dirty="0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344" y="476672"/>
            <a:ext cx="2880320" cy="21602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36235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אליפסה 1"/>
          <p:cNvSpPr/>
          <p:nvPr/>
        </p:nvSpPr>
        <p:spPr>
          <a:xfrm>
            <a:off x="1115616" y="404664"/>
            <a:ext cx="7272808" cy="1800200"/>
          </a:xfrm>
          <a:prstGeom prst="ellips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he-IL" sz="2400" b="1" dirty="0" smtClean="0"/>
              <a:t>פריבילגיות פרושן</a:t>
            </a:r>
            <a:r>
              <a:rPr lang="he-IL" dirty="0" smtClean="0"/>
              <a:t>:</a:t>
            </a:r>
          </a:p>
          <a:p>
            <a:pPr algn="ctr"/>
            <a:endParaRPr lang="he-IL" dirty="0"/>
          </a:p>
          <a:p>
            <a:pPr algn="ctr"/>
            <a:endParaRPr lang="he-IL" dirty="0" smtClean="0"/>
          </a:p>
          <a:p>
            <a:pPr algn="ctr"/>
            <a:endParaRPr lang="he-IL" dirty="0"/>
          </a:p>
        </p:txBody>
      </p:sp>
      <p:sp>
        <p:nvSpPr>
          <p:cNvPr id="3" name="TextBox 2"/>
          <p:cNvSpPr txBox="1"/>
          <p:nvPr/>
        </p:nvSpPr>
        <p:spPr>
          <a:xfrm>
            <a:off x="1835696" y="2420888"/>
            <a:ext cx="6552728" cy="526297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dirty="0" smtClean="0"/>
              <a:t>מהי הפריבילגיה שהוענקה ליהודים על ידי הנסיך </a:t>
            </a:r>
            <a:r>
              <a:rPr lang="he-IL" sz="2800" dirty="0" err="1" smtClean="0"/>
              <a:t>בוליסלאב</a:t>
            </a:r>
            <a:r>
              <a:rPr lang="he-IL" sz="2800" dirty="0" smtClean="0"/>
              <a:t>?</a:t>
            </a:r>
          </a:p>
          <a:p>
            <a:endParaRPr lang="he-IL" sz="2800" dirty="0"/>
          </a:p>
          <a:p>
            <a:r>
              <a:rPr lang="he-IL" sz="2800" dirty="0" smtClean="0"/>
              <a:t>1.</a:t>
            </a:r>
          </a:p>
          <a:p>
            <a:r>
              <a:rPr lang="he-IL" sz="2800" dirty="0" smtClean="0"/>
              <a:t>2.</a:t>
            </a:r>
          </a:p>
          <a:p>
            <a:r>
              <a:rPr lang="he-IL" sz="2800" dirty="0" smtClean="0"/>
              <a:t>3.</a:t>
            </a:r>
          </a:p>
          <a:p>
            <a:endParaRPr lang="he-IL" sz="2800" dirty="0"/>
          </a:p>
          <a:p>
            <a:r>
              <a:rPr lang="he-IL" sz="2800" dirty="0" smtClean="0"/>
              <a:t>נוסף לכך הבטיח </a:t>
            </a:r>
            <a:r>
              <a:rPr lang="he-IL" sz="2800" dirty="0" err="1" smtClean="0"/>
              <a:t>בוליסלאב</a:t>
            </a:r>
            <a:r>
              <a:rPr lang="he-IL" sz="2800" dirty="0" smtClean="0"/>
              <a:t> ליהודים כי הוא והמלכים הבאים אחריו:</a:t>
            </a:r>
          </a:p>
          <a:p>
            <a:endParaRPr lang="he-IL" sz="2800" dirty="0"/>
          </a:p>
          <a:p>
            <a:endParaRPr lang="he-IL" sz="2800" dirty="0" smtClean="0"/>
          </a:p>
          <a:p>
            <a:endParaRPr lang="he-IL" sz="2800" dirty="0"/>
          </a:p>
        </p:txBody>
      </p:sp>
      <p:pic>
        <p:nvPicPr>
          <p:cNvPr id="4098" name="Picture 2" descr="https://encrypted-tbn0.gstatic.com/images?q=tbn:ANd9GcTaNzDhgALVNInbZ4QAthSNn2DZ60DYZ2qaDXdrAlCUu4llANHVsw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988840"/>
            <a:ext cx="2466975" cy="36724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454075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04281" y="404664"/>
            <a:ext cx="8424936" cy="452431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3200" dirty="0" smtClean="0">
                <a:solidFill>
                  <a:srgbClr val="FF0000"/>
                </a:solidFill>
                <a:latin typeface="Guttman Yad-Brush" panose="02010401010101010101" pitchFamily="2" charset="-79"/>
                <a:cs typeface="Guttman Yad-Brush" panose="02010401010101010101" pitchFamily="2" charset="-79"/>
              </a:rPr>
              <a:t>כוחם של האצילים</a:t>
            </a:r>
          </a:p>
          <a:p>
            <a:r>
              <a:rPr lang="he-IL" sz="2000" dirty="0">
                <a:solidFill>
                  <a:schemeClr val="accent2">
                    <a:lumMod val="75000"/>
                  </a:schemeClr>
                </a:solidFill>
                <a:latin typeface="Guttman Yad-Brush" panose="02010401010101010101" pitchFamily="2" charset="-79"/>
                <a:cs typeface="Guttman Yad-Brush" panose="02010401010101010101" pitchFamily="2" charset="-79"/>
              </a:rPr>
              <a:t>ב</a:t>
            </a:r>
            <a:r>
              <a:rPr lang="he-IL" sz="2000" dirty="0" smtClean="0">
                <a:solidFill>
                  <a:schemeClr val="accent2">
                    <a:lumMod val="75000"/>
                  </a:schemeClr>
                </a:solidFill>
                <a:latin typeface="Guttman Yad-Brush" panose="02010401010101010101" pitchFamily="2" charset="-79"/>
                <a:cs typeface="Guttman Yad-Brush" panose="02010401010101010101" pitchFamily="2" charset="-79"/>
              </a:rPr>
              <a:t>מאה ה16 נחלש כוחם של המלכים וגדל כוחם של האצילים:</a:t>
            </a:r>
          </a:p>
          <a:p>
            <a:endParaRPr lang="he-IL" sz="2000" dirty="0">
              <a:solidFill>
                <a:schemeClr val="accent2">
                  <a:lumMod val="75000"/>
                </a:schemeClr>
              </a:solidFill>
              <a:latin typeface="Guttman Yad-Brush" panose="02010401010101010101" pitchFamily="2" charset="-79"/>
              <a:cs typeface="Guttman Yad-Brush" panose="02010401010101010101" pitchFamily="2" charset="-79"/>
            </a:endParaRPr>
          </a:p>
          <a:p>
            <a:pPr marL="457200" indent="-457200">
              <a:buAutoNum type="arabicPeriod"/>
            </a:pPr>
            <a:r>
              <a:rPr lang="he-IL" sz="2000" dirty="0" smtClean="0">
                <a:solidFill>
                  <a:schemeClr val="accent2">
                    <a:lumMod val="75000"/>
                  </a:schemeClr>
                </a:solidFill>
                <a:latin typeface="Guttman Yad-Brush" panose="02010401010101010101" pitchFamily="2" charset="-79"/>
                <a:cs typeface="Guttman Yad-Brush" panose="02010401010101010101" pitchFamily="2" charset="-79"/>
              </a:rPr>
              <a:t>שליטה על שטחים נרחבים.</a:t>
            </a:r>
          </a:p>
          <a:p>
            <a:r>
              <a:rPr lang="he-IL" sz="2000" dirty="0" smtClean="0">
                <a:solidFill>
                  <a:schemeClr val="accent2">
                    <a:lumMod val="75000"/>
                  </a:schemeClr>
                </a:solidFill>
                <a:latin typeface="Guttman Yad-Brush" panose="02010401010101010101" pitchFamily="2" charset="-79"/>
                <a:cs typeface="Guttman Yad-Brush" panose="02010401010101010101" pitchFamily="2" charset="-79"/>
              </a:rPr>
              <a:t>2.</a:t>
            </a:r>
          </a:p>
          <a:p>
            <a:r>
              <a:rPr lang="he-IL" sz="2000" dirty="0" smtClean="0">
                <a:solidFill>
                  <a:schemeClr val="accent2">
                    <a:lumMod val="75000"/>
                  </a:schemeClr>
                </a:solidFill>
                <a:latin typeface="Guttman Yad-Brush" panose="02010401010101010101" pitchFamily="2" charset="-79"/>
                <a:cs typeface="Guttman Yad-Brush" panose="02010401010101010101" pitchFamily="2" charset="-79"/>
              </a:rPr>
              <a:t>3. האצילים גם יסדו..(השלימי)</a:t>
            </a:r>
          </a:p>
          <a:p>
            <a:endParaRPr lang="he-IL" sz="3200" dirty="0">
              <a:solidFill>
                <a:srgbClr val="FF0000"/>
              </a:solidFill>
              <a:latin typeface="Guttman Yad-Brush" panose="02010401010101010101" pitchFamily="2" charset="-79"/>
              <a:cs typeface="Guttman Yad-Brush" panose="02010401010101010101" pitchFamily="2" charset="-79"/>
            </a:endParaRPr>
          </a:p>
          <a:p>
            <a:r>
              <a:rPr lang="he-IL" sz="2000" dirty="0" smtClean="0">
                <a:solidFill>
                  <a:srgbClr val="FF0000"/>
                </a:solidFill>
                <a:latin typeface="Guttman Yad-Brush" panose="02010401010101010101" pitchFamily="2" charset="-79"/>
                <a:cs typeface="Guttman Yad-Brush" panose="02010401010101010101" pitchFamily="2" charset="-79"/>
              </a:rPr>
              <a:t>האצילים רצו לפתח ולהעשיר את הערים שברשותם לכן הם שמחו ש:</a:t>
            </a:r>
          </a:p>
          <a:p>
            <a:endParaRPr lang="he-IL" sz="3200" dirty="0" smtClean="0">
              <a:solidFill>
                <a:srgbClr val="FF0000"/>
              </a:solidFill>
              <a:latin typeface="Guttman Yad-Brush" panose="02010401010101010101" pitchFamily="2" charset="-79"/>
              <a:cs typeface="Guttman Yad-Brush" panose="02010401010101010101" pitchFamily="2" charset="-79"/>
            </a:endParaRPr>
          </a:p>
          <a:p>
            <a:r>
              <a:rPr lang="he-IL" sz="2000" dirty="0">
                <a:solidFill>
                  <a:srgbClr val="FF0000"/>
                </a:solidFill>
                <a:latin typeface="Guttman Yad-Brush" panose="02010401010101010101" pitchFamily="2" charset="-79"/>
                <a:cs typeface="Guttman Yad-Brush" panose="02010401010101010101" pitchFamily="2" charset="-79"/>
              </a:rPr>
              <a:t>לכן העניקו ליהודים:</a:t>
            </a:r>
          </a:p>
          <a:p>
            <a:endParaRPr lang="he-IL" sz="3200" dirty="0">
              <a:solidFill>
                <a:srgbClr val="FF0000"/>
              </a:solidFill>
              <a:latin typeface="Guttman Yad-Brush" panose="02010401010101010101" pitchFamily="2" charset="-79"/>
              <a:cs typeface="Guttman Yad-Brush" panose="02010401010101010101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30045650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39552" y="692696"/>
            <a:ext cx="7920880" cy="3970318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dirty="0" smtClean="0">
                <a:solidFill>
                  <a:srgbClr val="FF0000"/>
                </a:solidFill>
                <a:latin typeface="Guttman Yad-Brush" panose="02010401010101010101" pitchFamily="2" charset="-79"/>
                <a:cs typeface="Guttman Yad-Brush" panose="02010401010101010101" pitchFamily="2" charset="-79"/>
              </a:rPr>
              <a:t>פעילותם הכלכלית של היהודים:</a:t>
            </a:r>
          </a:p>
          <a:p>
            <a:endParaRPr lang="he-IL" dirty="0" smtClean="0"/>
          </a:p>
          <a:p>
            <a:r>
              <a:rPr lang="he-IL" dirty="0" smtClean="0"/>
              <a:t>בתחילת </a:t>
            </a:r>
            <a:r>
              <a:rPr lang="he-IL" dirty="0" err="1" smtClean="0"/>
              <a:t>התישבותם</a:t>
            </a:r>
            <a:r>
              <a:rPr lang="he-IL" dirty="0" smtClean="0"/>
              <a:t> עסקו ב ________________  _________________</a:t>
            </a:r>
          </a:p>
          <a:p>
            <a:endParaRPr lang="he-IL" dirty="0" smtClean="0"/>
          </a:p>
          <a:p>
            <a:r>
              <a:rPr lang="he-IL" dirty="0" smtClean="0"/>
              <a:t>ומעט ב_______________________________</a:t>
            </a:r>
          </a:p>
          <a:p>
            <a:endParaRPr lang="he-IL" dirty="0" smtClean="0"/>
          </a:p>
          <a:p>
            <a:r>
              <a:rPr lang="he-IL" dirty="0" smtClean="0"/>
              <a:t>עם הזמן עברו למקצועות חדשים והם: </a:t>
            </a:r>
          </a:p>
          <a:p>
            <a:pPr marL="342900" indent="-342900">
              <a:buAutoNum type="arabicPeriod"/>
            </a:pPr>
            <a:r>
              <a:rPr lang="he-IL" dirty="0" smtClean="0"/>
              <a:t>חכירה- הסבירי:</a:t>
            </a:r>
          </a:p>
          <a:p>
            <a:pPr marL="342900" indent="-342900">
              <a:buAutoNum type="arabicPeriod"/>
            </a:pPr>
            <a:endParaRPr lang="he-IL" dirty="0" smtClean="0"/>
          </a:p>
          <a:p>
            <a:r>
              <a:rPr lang="he-IL" dirty="0" smtClean="0"/>
              <a:t>2.</a:t>
            </a:r>
          </a:p>
          <a:p>
            <a:endParaRPr lang="he-IL" dirty="0" smtClean="0"/>
          </a:p>
          <a:p>
            <a:r>
              <a:rPr lang="he-IL" dirty="0" smtClean="0"/>
              <a:t>מלאכות כמו:_________________  _______________  _________________</a:t>
            </a:r>
          </a:p>
          <a:p>
            <a:endParaRPr lang="he-IL" dirty="0"/>
          </a:p>
          <a:p>
            <a:r>
              <a:rPr lang="he-IL" dirty="0" smtClean="0"/>
              <a:t>________________________</a:t>
            </a:r>
            <a:endParaRPr lang="he-IL" dirty="0"/>
          </a:p>
        </p:txBody>
      </p:sp>
      <p:pic>
        <p:nvPicPr>
          <p:cNvPr id="5122" name="Picture 2" descr="https://encrypted-tbn3.gstatic.com/images?q=tbn:ANd9GcRbuoBJZlcCQIs2g7bW4gU1aELBU7vLvMI0pRooJ5vkudXgBkVc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4631122"/>
            <a:ext cx="4248472" cy="19662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616482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47664" y="404664"/>
            <a:ext cx="7200800" cy="353943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4000" u="sng" dirty="0" smtClean="0">
                <a:solidFill>
                  <a:schemeClr val="accent2">
                    <a:lumMod val="75000"/>
                  </a:schemeClr>
                </a:solidFill>
              </a:rPr>
              <a:t>פריחה בחיי הרוח</a:t>
            </a:r>
          </a:p>
          <a:p>
            <a:endParaRPr lang="he-IL" sz="4000" u="sng" dirty="0">
              <a:solidFill>
                <a:schemeClr val="accent2">
                  <a:lumMod val="75000"/>
                </a:schemeClr>
              </a:solidFill>
            </a:endParaRPr>
          </a:p>
          <a:p>
            <a:r>
              <a:rPr lang="he-IL" sz="2400" smtClean="0"/>
              <a:t>במה </a:t>
            </a:r>
            <a:r>
              <a:rPr lang="he-IL" sz="2400" smtClean="0"/>
              <a:t>התבטאה </a:t>
            </a:r>
            <a:r>
              <a:rPr lang="he-IL" sz="2400" dirty="0" smtClean="0"/>
              <a:t>פריחה זו?</a:t>
            </a:r>
          </a:p>
          <a:p>
            <a:endParaRPr lang="he-IL" sz="2400" dirty="0"/>
          </a:p>
          <a:p>
            <a:r>
              <a:rPr lang="he-IL" sz="2400" dirty="0" smtClean="0"/>
              <a:t>שינוי שיטת הלימוד . הם הנהיגו את שיטת הפלפול.</a:t>
            </a:r>
          </a:p>
          <a:p>
            <a:endParaRPr lang="he-IL" sz="2400" dirty="0"/>
          </a:p>
          <a:p>
            <a:endParaRPr lang="he-IL" sz="2400" dirty="0" smtClean="0"/>
          </a:p>
          <a:p>
            <a:endParaRPr lang="he-IL" sz="2400" dirty="0"/>
          </a:p>
        </p:txBody>
      </p:sp>
      <p:graphicFrame>
        <p:nvGraphicFramePr>
          <p:cNvPr id="3" name="טבלה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87731812"/>
              </p:ext>
            </p:extLst>
          </p:nvPr>
        </p:nvGraphicFramePr>
        <p:xfrm>
          <a:off x="1691680" y="3202414"/>
          <a:ext cx="6096000" cy="1483360"/>
        </p:xfrm>
        <a:graphic>
          <a:graphicData uri="http://schemas.openxmlformats.org/drawingml/2006/table">
            <a:tbl>
              <a:tblPr rtl="1" firstRow="1" bandRow="1">
                <a:tableStyleId>{5C22544A-7EE6-4342-B048-85BDC9FD1C3A}</a:tableStyleId>
              </a:tblPr>
              <a:tblGrid>
                <a:gridCol w="3048000"/>
                <a:gridCol w="3048000"/>
              </a:tblGrid>
              <a:tr h="370840">
                <a:tc>
                  <a:txBody>
                    <a:bodyPr/>
                    <a:lstStyle/>
                    <a:p>
                      <a:pPr algn="ctr" rtl="1"/>
                      <a:r>
                        <a:rPr lang="he-IL" dirty="0" smtClean="0"/>
                        <a:t>בעד</a:t>
                      </a:r>
                      <a:endParaRPr lang="he-I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dirty="0" smtClean="0"/>
                        <a:t>נגד</a:t>
                      </a:r>
                      <a:endParaRPr lang="he-IL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rtl="1"/>
                      <a:endParaRPr lang="he-I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he-IL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rtl="1"/>
                      <a:endParaRPr lang="he-I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he-IL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rtl="1"/>
                      <a:endParaRPr lang="he-I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he-IL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107504" y="5229200"/>
            <a:ext cx="8064896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dirty="0" smtClean="0"/>
              <a:t>ערכי רשימה של חכמי פולין: 1                     2.                         3.</a:t>
            </a:r>
          </a:p>
          <a:p>
            <a:r>
              <a:rPr lang="he-IL" dirty="0" smtClean="0"/>
              <a:t>4.                      5.                    6.   </a:t>
            </a:r>
            <a:endParaRPr lang="he-IL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88640"/>
            <a:ext cx="1962150" cy="2324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306082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483768" y="260648"/>
            <a:ext cx="5760640" cy="4616648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3600" dirty="0" smtClean="0">
                <a:solidFill>
                  <a:schemeClr val="accent2">
                    <a:lumMod val="75000"/>
                  </a:schemeClr>
                </a:solidFill>
              </a:rPr>
              <a:t>השנאה ליהודי פולין</a:t>
            </a:r>
            <a:r>
              <a:rPr lang="he-IL" dirty="0" smtClean="0"/>
              <a:t>.</a:t>
            </a:r>
          </a:p>
          <a:p>
            <a:endParaRPr lang="he-IL" dirty="0"/>
          </a:p>
          <a:p>
            <a:r>
              <a:rPr lang="he-IL" sz="2400" dirty="0" smtClean="0"/>
              <a:t>כתבי 5 סיבות לפי הקטע:</a:t>
            </a:r>
          </a:p>
          <a:p>
            <a:r>
              <a:rPr lang="he-IL" sz="2400" dirty="0" smtClean="0"/>
              <a:t>1.</a:t>
            </a:r>
          </a:p>
          <a:p>
            <a:endParaRPr lang="he-IL" sz="2400" dirty="0" smtClean="0"/>
          </a:p>
          <a:p>
            <a:r>
              <a:rPr lang="he-IL" sz="2400" dirty="0" smtClean="0"/>
              <a:t>2.</a:t>
            </a:r>
          </a:p>
          <a:p>
            <a:endParaRPr lang="he-IL" sz="2400" dirty="0" smtClean="0"/>
          </a:p>
          <a:p>
            <a:r>
              <a:rPr lang="he-IL" sz="2400" dirty="0" smtClean="0"/>
              <a:t>3.</a:t>
            </a:r>
          </a:p>
          <a:p>
            <a:endParaRPr lang="he-IL" sz="2400" dirty="0" smtClean="0"/>
          </a:p>
          <a:p>
            <a:r>
              <a:rPr lang="he-IL" sz="2400" dirty="0" smtClean="0"/>
              <a:t>4.</a:t>
            </a:r>
          </a:p>
          <a:p>
            <a:endParaRPr lang="he-IL" sz="2400" dirty="0" smtClean="0"/>
          </a:p>
          <a:p>
            <a:r>
              <a:rPr lang="he-IL" sz="2400" dirty="0" smtClean="0"/>
              <a:t>5.</a:t>
            </a:r>
            <a:endParaRPr lang="he-IL" sz="2400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97540" y="4437112"/>
            <a:ext cx="2162175" cy="2114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768" y="1047115"/>
            <a:ext cx="1905000" cy="2305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063075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ערכת נושא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107</TotalTime>
  <Words>197</Words>
  <Application>Microsoft Office PowerPoint</Application>
  <PresentationFormat>‫הצגה על המסך (4:3)</PresentationFormat>
  <Paragraphs>70</Paragraphs>
  <Slides>8</Slides>
  <Notes>0</Notes>
  <HiddenSlides>0</HiddenSlides>
  <MMClips>0</MMClips>
  <ScaleCrop>false</ScaleCrop>
  <HeadingPairs>
    <vt:vector size="4" baseType="variant">
      <vt:variant>
        <vt:lpstr>ערכת נושא</vt:lpstr>
      </vt:variant>
      <vt:variant>
        <vt:i4>1</vt:i4>
      </vt:variant>
      <vt:variant>
        <vt:lpstr>כותרות שקופיות</vt:lpstr>
      </vt:variant>
      <vt:variant>
        <vt:i4>8</vt:i4>
      </vt:variant>
    </vt:vector>
  </HeadingPairs>
  <TitlesOfParts>
    <vt:vector size="9" baseType="lpstr">
      <vt:lpstr>ערכת נושא Office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מצגת של PowerPoint</dc:title>
  <dc:creator>CUSTOMER</dc:creator>
  <cp:lastModifiedBy>CUSTOMER</cp:lastModifiedBy>
  <cp:revision>5</cp:revision>
  <dcterms:created xsi:type="dcterms:W3CDTF">2014-12-29T10:38:27Z</dcterms:created>
  <dcterms:modified xsi:type="dcterms:W3CDTF">2015-01-26T13:26:02Z</dcterms:modified>
</cp:coreProperties>
</file>